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9" r:id="rId2"/>
  </p:sldMasterIdLst>
  <p:notesMasterIdLst>
    <p:notesMasterId r:id="rId28"/>
  </p:notesMasterIdLst>
  <p:sldIdLst>
    <p:sldId id="256" r:id="rId3"/>
    <p:sldId id="257" r:id="rId4"/>
    <p:sldId id="258" r:id="rId5"/>
    <p:sldId id="296" r:id="rId6"/>
    <p:sldId id="285" r:id="rId7"/>
    <p:sldId id="286" r:id="rId8"/>
    <p:sldId id="288" r:id="rId9"/>
    <p:sldId id="259" r:id="rId10"/>
    <p:sldId id="290" r:id="rId11"/>
    <p:sldId id="291" r:id="rId12"/>
    <p:sldId id="272" r:id="rId13"/>
    <p:sldId id="275" r:id="rId14"/>
    <p:sldId id="295" r:id="rId15"/>
    <p:sldId id="292" r:id="rId16"/>
    <p:sldId id="260" r:id="rId17"/>
    <p:sldId id="277" r:id="rId18"/>
    <p:sldId id="278" r:id="rId19"/>
    <p:sldId id="279" r:id="rId20"/>
    <p:sldId id="280" r:id="rId21"/>
    <p:sldId id="281" r:id="rId22"/>
    <p:sldId id="282" r:id="rId23"/>
    <p:sldId id="262" r:id="rId24"/>
    <p:sldId id="263" r:id="rId25"/>
    <p:sldId id="293" r:id="rId26"/>
    <p:sldId id="294" r:id="rId27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00B0F0"/>
    <a:srgbClr val="FF0000"/>
    <a:srgbClr val="33CC33"/>
    <a:srgbClr val="7F7F7F"/>
    <a:srgbClr val="4F81BD"/>
    <a:srgbClr val="002060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5" autoAdjust="0"/>
    <p:restoredTop sz="94599" autoAdjust="0"/>
  </p:normalViewPr>
  <p:slideViewPr>
    <p:cSldViewPr>
      <p:cViewPr>
        <p:scale>
          <a:sx n="110" d="100"/>
          <a:sy n="110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f\AppData\Local\Packages\Microsoft.MicrosoftEdge_8wekyb3d8bbwe\TempState\Downloads\&#1060;&#1052;_&#1084;&#1077;&#1076;&#1094;&#1077;&#1085;&#1090;&#1088;_&#1054;&#1088;&#1084;&#1077;&#1076;%20&#1055;&#1088;&#1086;&#1092;&#1077;&#1089;&#1089;&#1080;&#1086;&#1085;&#1072;&#1083;%20+%20&#1040;&#1082;&#1074;&#1072;&#1088;&#1077;&#1083;&#1072;&#1082;&#1089;%20(5)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07.02.2019\&#1052;&#1072;&#1088;&#1082;&#1077;&#1090;&#1080;&#1085;&#1075;!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\YandexDisk\&#1044;&#1086;&#1082;&#1091;&#1084;&#1077;&#1085;&#1090;&#1099;\Docs\&#1041;&#1055;%20&#1052;&#1077;&#1076;&#1094;&#1077;&#1085;&#1090;&#1088;&#1072;\07.02.2019\&#1052;&#1072;&#1088;&#1082;&#1077;&#1090;&#1080;&#1085;&#1075;!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6;&#1084;\Documents\&#1058;&#1086;&#1084;&#1080;&#1085;&#1072;%20&#1088;&#1072;&#1073;&#1086;&#1090;&#1072;\&#1041;&#1055;%20&#1076;&#1077;&#1090;&#1089;&#1082;&#1086;&#1075;&#1086;%20&#1083;&#1072;&#1075;&#1077;&#1088;&#1103;\12.01.2019\&#1052;&#1072;&#1088;&#1082;&#1077;&#1090;&#1080;&#1085;&#1075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f\AppData\Local\Packages\Microsoft.MicrosoftEdge_8wekyb3d8bbwe\TempState\Downloads\&#1060;&#1052;_&#1084;&#1077;&#1076;&#1094;&#1077;&#1085;&#1090;&#1088;_&#1054;&#1088;&#1084;&#1077;&#1076;%20&#1055;&#1088;&#1086;&#1092;&#1077;&#1089;&#1089;&#1080;&#1086;&#1085;&#1072;&#1083;%20+%20&#1040;&#1082;&#1074;&#1072;&#1088;&#1077;&#1083;&#1072;&#1082;&#1089;%20(5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f\AppData\Local\Packages\Microsoft.MicrosoftEdge_8wekyb3d8bbwe\TempState\Downloads\&#1060;&#1052;_&#1084;&#1077;&#1076;&#1094;&#1077;&#1085;&#1090;&#1088;_&#1054;&#1088;&#1084;&#1077;&#1076;%20&#1055;&#1088;&#1086;&#1092;&#1077;&#1089;&#1089;&#1080;&#1086;&#1085;&#1072;&#1083;%20+%20&#1040;&#1082;&#1074;&#1072;&#1088;&#1077;&#1083;&#1072;&#1082;&#1089;%20(5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f\AppData\Local\Packages\Microsoft.MicrosoftEdge_8wekyb3d8bbwe\TempState\Downloads\&#1060;&#1052;_&#1084;&#1077;&#1076;&#1094;&#1077;&#1085;&#1090;&#1088;_&#1054;&#1088;&#1084;&#1077;&#1076;%20&#1055;&#1088;&#1086;&#1092;&#1077;&#1089;&#1089;&#1080;&#1086;&#1085;&#1072;&#1083;%20+%20&#1040;&#1082;&#1074;&#1072;&#1088;&#1077;&#1083;&#1072;&#1082;&#1089;%20(5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f\AppData\Local\Packages\Microsoft.MicrosoftEdge_8wekyb3d8bbwe\TempState\Downloads\&#1060;&#1052;_&#1084;&#1077;&#1076;&#1094;&#1077;&#1085;&#1090;&#1088;_&#1054;&#1088;&#1084;&#1077;&#1076;%20&#1055;&#1088;&#1086;&#1092;&#1077;&#1089;&#1089;&#1080;&#1086;&#1085;&#1072;&#1083;%20+%20&#1040;&#1082;&#1074;&#1072;&#1088;&#1077;&#1083;&#1072;&#1082;&#1089;%20(5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f\AppData\Local\Packages\Microsoft.MicrosoftEdge_8wekyb3d8bbwe\TempState\Downloads\&#1060;&#1052;_&#1084;&#1077;&#1076;&#1094;&#1077;&#1085;&#1090;&#1088;_&#1054;&#1088;&#1084;&#1077;&#1076;%20&#1055;&#1088;&#1086;&#1092;&#1077;&#1089;&#1089;&#1080;&#1086;&#1085;&#1072;&#1083;%20+%20&#1040;&#1082;&#1074;&#1072;&#1088;&#1077;&#1083;&#1072;&#1082;&#1089;%20(13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f\AppData\Local\Packages\Microsoft.MicrosoftEdge_8wekyb3d8bbwe\TempState\Downloads\&#1060;&#1052;_&#1084;&#1077;&#1076;&#1094;&#1077;&#1085;&#1090;&#1088;_&#1054;&#1088;&#1084;&#1077;&#1076;%20&#1055;&#1088;&#1086;&#1092;&#1077;&#1089;&#1089;&#1080;&#1086;&#1085;&#1072;&#1083;%20+%20&#1040;&#1082;&#1074;&#1072;&#1088;&#1077;&#1083;&#1072;&#1082;&#1089;%20(13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f\AppData\Local\Packages\Microsoft.MicrosoftEdge_8wekyb3d8bbwe\TempState\Downloads\&#1060;&#1052;_&#1084;&#1077;&#1076;&#1094;&#1077;&#1085;&#1090;&#1088;_&#1054;&#1088;&#1084;&#1077;&#1076;%20&#1055;&#1088;&#1086;&#1092;&#1077;&#1089;&#1089;&#1080;&#1086;&#1085;&#1072;&#1083;%20+%20&#1040;&#1082;&#1074;&#1072;&#1088;&#1077;&#1083;&#1072;&#1082;&#1089;%20(13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if\AppData\Local\Packages\Microsoft.MicrosoftEdge_8wekyb3d8bbwe\TempState\Downloads\&#1060;&#1052;_&#1084;&#1077;&#1076;&#1094;&#1077;&#1085;&#1090;&#1088;_&#1054;&#1088;&#1084;&#1077;&#1076;%20&#1055;&#1088;&#1086;&#1092;&#1077;&#1089;&#1089;&#1080;&#1086;&#1085;&#1072;&#1083;%20+%20&#1040;&#1082;&#1074;&#1072;&#1088;&#1077;&#1083;&#1072;&#1082;&#1089;%20(1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100" b="1" i="1" u="none" strike="noStrike" baseline="0">
                <a:solidFill>
                  <a:srgbClr val="333399"/>
                </a:solidFill>
                <a:latin typeface="Calibri"/>
                <a:ea typeface="Calibri"/>
                <a:cs typeface="Calibri"/>
              </a:defRPr>
            </a:pPr>
            <a:r>
              <a:rPr lang="ru-RU" sz="1000" b="1" i="1" u="none" strike="noStrike" kern="120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Calibri"/>
                <a:cs typeface="Calibri"/>
              </a:rPr>
              <a:t>Структура поступлений, %</a:t>
            </a:r>
          </a:p>
        </c:rich>
      </c:tx>
      <c:layout/>
      <c:spPr>
        <a:noFill/>
        <a:ln w="25400">
          <a:noFill/>
        </a:ln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40-4492-BD2B-3CF27AD40C1F}"/>
              </c:ext>
            </c:extLst>
          </c:dPt>
          <c:dPt>
            <c:idx val="1"/>
            <c:spPr>
              <a:solidFill>
                <a:srgbClr val="00B0F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40-4492-BD2B-3CF27AD40C1F}"/>
              </c:ext>
            </c:extLst>
          </c:dPt>
          <c:dPt>
            <c:idx val="2"/>
            <c:spPr>
              <a:solidFill>
                <a:srgbClr val="00206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40-4492-BD2B-3CF27AD40C1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Доходы!$B$31:$B$33</c:f>
              <c:strCache>
                <c:ptCount val="3"/>
                <c:pt idx="0">
                  <c:v>Процедуры на аппарате "Ормед-Профессионал"</c:v>
                </c:pt>
                <c:pt idx="1">
                  <c:v>Процедуры на аппарате "Ормед-Акварелакс"</c:v>
                </c:pt>
                <c:pt idx="2">
                  <c:v>Консультация врача</c:v>
                </c:pt>
              </c:strCache>
            </c:strRef>
          </c:cat>
          <c:val>
            <c:numRef>
              <c:f>Доходы!$O$31:$O$33</c:f>
              <c:numCache>
                <c:formatCode>#,##0</c:formatCode>
                <c:ptCount val="3"/>
                <c:pt idx="0">
                  <c:v>1958400</c:v>
                </c:pt>
                <c:pt idx="1">
                  <c:v>1566720</c:v>
                </c:pt>
                <c:pt idx="2">
                  <c:v>979200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40-4492-BD2B-3CF27AD40C1F}"/>
            </c:ext>
          </c:extLst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615691911413025"/>
          <c:y val="0.24031256893563188"/>
          <c:w val="0.40491933068533276"/>
          <c:h val="0.6240511840161217"/>
        </c:manualLayout>
      </c:layout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000" b="1" i="1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1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Динамика рынка медицинских услуг, % к предыдущему году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8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CE-49AA-A7EB-1CE7974296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'Медицинские услуги (Росстат)'!$B$1:$K$1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'Медицинские услуги (Росстат)'!$B$3:$K$3</c:f>
              <c:numCache>
                <c:formatCode>#,##0.0</c:formatCode>
                <c:ptCount val="10"/>
                <c:pt idx="0">
                  <c:v>4.8</c:v>
                </c:pt>
                <c:pt idx="1">
                  <c:v>5.0999999999999996</c:v>
                </c:pt>
                <c:pt idx="2">
                  <c:v>5.2</c:v>
                </c:pt>
                <c:pt idx="3">
                  <c:v>5.5</c:v>
                </c:pt>
                <c:pt idx="4">
                  <c:v>6</c:v>
                </c:pt>
                <c:pt idx="5">
                  <c:v>6.4</c:v>
                </c:pt>
                <c:pt idx="6">
                  <c:v>6.6</c:v>
                </c:pt>
                <c:pt idx="7">
                  <c:v>6.6</c:v>
                </c:pt>
                <c:pt idx="8">
                  <c:v>6.8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CE-49AA-A7EB-1CE79742965D}"/>
            </c:ext>
          </c:extLst>
        </c:ser>
        <c:dLbls/>
        <c:axId val="111266816"/>
        <c:axId val="111276800"/>
      </c:barChart>
      <c:catAx>
        <c:axId val="111266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276800"/>
        <c:crosses val="autoZero"/>
        <c:auto val="1"/>
        <c:lblAlgn val="ctr"/>
        <c:lblOffset val="100"/>
      </c:catAx>
      <c:valAx>
        <c:axId val="111276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26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000" b="1" i="1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1" baseline="0">
                <a:solidFill>
                  <a:schemeClr val="bg1"/>
                </a:solidFill>
                <a:effectLst/>
              </a:rPr>
              <a:t>3 варианта прогноза динамики населения РФ  трудоспособного возраста, человек</a:t>
            </a:r>
            <a:endParaRPr lang="ru-RU" sz="1000">
              <a:solidFill>
                <a:schemeClr val="bg1"/>
              </a:solidFill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Численность!$H$7</c:f>
              <c:strCache>
                <c:ptCount val="1"/>
                <c:pt idx="0">
                  <c:v>Низкий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Численность!$I$6:$Z$6</c:f>
              <c:numCache>
                <c:formatCode>General</c:formatCode>
                <c:ptCount val="1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</c:numCache>
            </c:numRef>
          </c:cat>
          <c:val>
            <c:numRef>
              <c:f>Численность!$I$7:$Z$7</c:f>
              <c:numCache>
                <c:formatCode>General</c:formatCode>
                <c:ptCount val="18"/>
                <c:pt idx="0">
                  <c:v>81351</c:v>
                </c:pt>
                <c:pt idx="1">
                  <c:v>80637.600000000006</c:v>
                </c:pt>
                <c:pt idx="2">
                  <c:v>79891.8</c:v>
                </c:pt>
                <c:pt idx="3">
                  <c:v>79279.3</c:v>
                </c:pt>
                <c:pt idx="4">
                  <c:v>78752</c:v>
                </c:pt>
                <c:pt idx="5">
                  <c:v>78376.3</c:v>
                </c:pt>
                <c:pt idx="6">
                  <c:v>78148.5</c:v>
                </c:pt>
                <c:pt idx="7">
                  <c:v>77854.100000000006</c:v>
                </c:pt>
                <c:pt idx="8">
                  <c:v>77621.8</c:v>
                </c:pt>
                <c:pt idx="9">
                  <c:v>77500.100000000006</c:v>
                </c:pt>
                <c:pt idx="10">
                  <c:v>77478.5</c:v>
                </c:pt>
                <c:pt idx="11">
                  <c:v>77418.3</c:v>
                </c:pt>
                <c:pt idx="12">
                  <c:v>77253.399999999994</c:v>
                </c:pt>
                <c:pt idx="13">
                  <c:v>77142.7</c:v>
                </c:pt>
                <c:pt idx="14">
                  <c:v>76975.8</c:v>
                </c:pt>
                <c:pt idx="15">
                  <c:v>76597.899999999994</c:v>
                </c:pt>
                <c:pt idx="16">
                  <c:v>76121.8</c:v>
                </c:pt>
                <c:pt idx="17">
                  <c:v>75496.100000000006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4-4645-9431-88B35004F8B0}"/>
            </c:ext>
          </c:extLst>
        </c:ser>
        <c:ser>
          <c:idx val="1"/>
          <c:order val="1"/>
          <c:tx>
            <c:strRef>
              <c:f>Численность!$H$8</c:f>
              <c:strCache>
                <c:ptCount val="1"/>
                <c:pt idx="0">
                  <c:v>Средний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Численность!$I$6:$Z$6</c:f>
              <c:numCache>
                <c:formatCode>General</c:formatCode>
                <c:ptCount val="1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</c:numCache>
            </c:numRef>
          </c:cat>
          <c:val>
            <c:numRef>
              <c:f>Численность!$I$8:$Z$8</c:f>
              <c:numCache>
                <c:formatCode>General</c:formatCode>
                <c:ptCount val="18"/>
                <c:pt idx="0">
                  <c:v>81384.899999999994</c:v>
                </c:pt>
                <c:pt idx="1">
                  <c:v>80720.399999999994</c:v>
                </c:pt>
                <c:pt idx="2">
                  <c:v>80048</c:v>
                </c:pt>
                <c:pt idx="3">
                  <c:v>79530.8</c:v>
                </c:pt>
                <c:pt idx="4">
                  <c:v>79118</c:v>
                </c:pt>
                <c:pt idx="5">
                  <c:v>78872.5</c:v>
                </c:pt>
                <c:pt idx="6">
                  <c:v>78788.100000000006</c:v>
                </c:pt>
                <c:pt idx="7">
                  <c:v>78649.600000000006</c:v>
                </c:pt>
                <c:pt idx="8">
                  <c:v>78584.399999999994</c:v>
                </c:pt>
                <c:pt idx="9">
                  <c:v>78637.8</c:v>
                </c:pt>
                <c:pt idx="10">
                  <c:v>78796.899999999994</c:v>
                </c:pt>
                <c:pt idx="11">
                  <c:v>78923.600000000006</c:v>
                </c:pt>
                <c:pt idx="12">
                  <c:v>78952.3</c:v>
                </c:pt>
                <c:pt idx="13">
                  <c:v>79041.8</c:v>
                </c:pt>
                <c:pt idx="14">
                  <c:v>79079.5</c:v>
                </c:pt>
                <c:pt idx="15">
                  <c:v>78912.5</c:v>
                </c:pt>
                <c:pt idx="16">
                  <c:v>78667.199999999997</c:v>
                </c:pt>
                <c:pt idx="17">
                  <c:v>78289.399999999994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54-4645-9431-88B35004F8B0}"/>
            </c:ext>
          </c:extLst>
        </c:ser>
        <c:ser>
          <c:idx val="2"/>
          <c:order val="2"/>
          <c:tx>
            <c:strRef>
              <c:f>Численность!$H$9</c:f>
              <c:strCache>
                <c:ptCount val="1"/>
                <c:pt idx="0">
                  <c:v>Высокий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Численность!$I$6:$Z$6</c:f>
              <c:numCache>
                <c:formatCode>General</c:formatCode>
                <c:ptCount val="1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</c:numCache>
            </c:numRef>
          </c:cat>
          <c:val>
            <c:numRef>
              <c:f>Численность!$I$9:$Z$9</c:f>
              <c:numCache>
                <c:formatCode>General</c:formatCode>
                <c:ptCount val="18"/>
                <c:pt idx="0">
                  <c:v>81417.7</c:v>
                </c:pt>
                <c:pt idx="1">
                  <c:v>80795.8</c:v>
                </c:pt>
                <c:pt idx="2">
                  <c:v>80194.100000000006</c:v>
                </c:pt>
                <c:pt idx="3">
                  <c:v>79774.399999999994</c:v>
                </c:pt>
                <c:pt idx="4">
                  <c:v>79484.3</c:v>
                </c:pt>
                <c:pt idx="5">
                  <c:v>79384.3</c:v>
                </c:pt>
                <c:pt idx="6">
                  <c:v>79467.199999999997</c:v>
                </c:pt>
                <c:pt idx="7">
                  <c:v>79499.7</c:v>
                </c:pt>
                <c:pt idx="8">
                  <c:v>79610.899999999994</c:v>
                </c:pt>
                <c:pt idx="9">
                  <c:v>79847</c:v>
                </c:pt>
                <c:pt idx="10">
                  <c:v>80193.3</c:v>
                </c:pt>
                <c:pt idx="11">
                  <c:v>80505.600000000006</c:v>
                </c:pt>
                <c:pt idx="12">
                  <c:v>80711.100000000006</c:v>
                </c:pt>
                <c:pt idx="13">
                  <c:v>80973.600000000006</c:v>
                </c:pt>
                <c:pt idx="14">
                  <c:v>81177.2</c:v>
                </c:pt>
                <c:pt idx="15">
                  <c:v>81179.899999999994</c:v>
                </c:pt>
                <c:pt idx="16">
                  <c:v>81128.600000000006</c:v>
                </c:pt>
                <c:pt idx="17">
                  <c:v>80932.899999999994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54-4645-9431-88B35004F8B0}"/>
            </c:ext>
          </c:extLst>
        </c:ser>
        <c:dLbls/>
        <c:marker val="1"/>
        <c:axId val="111330048"/>
        <c:axId val="111331584"/>
      </c:lineChart>
      <c:catAx>
        <c:axId val="111330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331584"/>
        <c:crosses val="autoZero"/>
        <c:auto val="1"/>
        <c:lblAlgn val="ctr"/>
        <c:lblOffset val="100"/>
      </c:catAx>
      <c:valAx>
        <c:axId val="111331584"/>
        <c:scaling>
          <c:orientation val="minMax"/>
          <c:min val="74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33004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000" b="1" i="1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1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 варианта прогноза динамики населения РФ старше трудоспособного возраста, человек</a:t>
            </a:r>
          </a:p>
        </c:rich>
      </c:tx>
      <c:layout>
        <c:manualLayout>
          <c:xMode val="edge"/>
          <c:yMode val="edge"/>
          <c:x val="0.13932773977023374"/>
          <c:y val="2.1420921099607283E-2"/>
        </c:manualLayout>
      </c:layout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tx>
            <c:strRef>
              <c:f>'Доходы и население'!$A$20</c:f>
              <c:strCache>
                <c:ptCount val="1"/>
                <c:pt idx="0">
                  <c:v>Население РФ старше трудоспособного возраста (высокий вариант прогноза)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'Доходы и население'!$B$18:$T$18</c:f>
              <c:numCache>
                <c:formatCode>General</c:formatCode>
                <c:ptCount val="1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</c:numCache>
            </c:numRef>
          </c:cat>
          <c:val>
            <c:numRef>
              <c:f>'Доходы и население'!$B$20:$T$20</c:f>
              <c:numCache>
                <c:formatCode>#,##0</c:formatCode>
                <c:ptCount val="19"/>
                <c:pt idx="1">
                  <c:v>38003.800000000003</c:v>
                </c:pt>
                <c:pt idx="2">
                  <c:v>38605.599999999999</c:v>
                </c:pt>
                <c:pt idx="3">
                  <c:v>39276</c:v>
                </c:pt>
                <c:pt idx="4">
                  <c:v>39827.5</c:v>
                </c:pt>
                <c:pt idx="5">
                  <c:v>40312.300000000003</c:v>
                </c:pt>
                <c:pt idx="6">
                  <c:v>40805.4</c:v>
                </c:pt>
                <c:pt idx="7">
                  <c:v>41278.6</c:v>
                </c:pt>
                <c:pt idx="8">
                  <c:v>41825</c:v>
                </c:pt>
                <c:pt idx="9">
                  <c:v>42284.6</c:v>
                </c:pt>
                <c:pt idx="10">
                  <c:v>42753.2</c:v>
                </c:pt>
                <c:pt idx="11">
                  <c:v>43227.3</c:v>
                </c:pt>
                <c:pt idx="12">
                  <c:v>43744.7</c:v>
                </c:pt>
                <c:pt idx="13">
                  <c:v>44399.199999999997</c:v>
                </c:pt>
                <c:pt idx="14">
                  <c:v>45007.8</c:v>
                </c:pt>
                <c:pt idx="15">
                  <c:v>45634</c:v>
                </c:pt>
                <c:pt idx="16">
                  <c:v>46269.3</c:v>
                </c:pt>
                <c:pt idx="17">
                  <c:v>46924</c:v>
                </c:pt>
                <c:pt idx="18">
                  <c:v>47691.199999999997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0B-459A-8534-80358D07D697}"/>
            </c:ext>
          </c:extLst>
        </c:ser>
        <c:ser>
          <c:idx val="1"/>
          <c:order val="1"/>
          <c:tx>
            <c:strRef>
              <c:f>'Доходы и население'!$A$27</c:f>
              <c:strCache>
                <c:ptCount val="1"/>
                <c:pt idx="0">
                  <c:v>Средний вариант прогноза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'Доходы и население'!$B$18:$T$18</c:f>
              <c:numCache>
                <c:formatCode>General</c:formatCode>
                <c:ptCount val="1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</c:numCache>
            </c:numRef>
          </c:cat>
          <c:val>
            <c:numRef>
              <c:f>'Доходы и население'!$B$27:$T$27</c:f>
              <c:numCache>
                <c:formatCode>General</c:formatCode>
                <c:ptCount val="19"/>
                <c:pt idx="1">
                  <c:v>37975.4</c:v>
                </c:pt>
                <c:pt idx="2">
                  <c:v>38531.599999999999</c:v>
                </c:pt>
                <c:pt idx="3">
                  <c:v>39124</c:v>
                </c:pt>
                <c:pt idx="4">
                  <c:v>39566</c:v>
                </c:pt>
                <c:pt idx="5">
                  <c:v>39910.699999999997</c:v>
                </c:pt>
                <c:pt idx="6">
                  <c:v>40221.800000000003</c:v>
                </c:pt>
                <c:pt idx="7">
                  <c:v>40468.6</c:v>
                </c:pt>
                <c:pt idx="8">
                  <c:v>40782.1</c:v>
                </c:pt>
                <c:pt idx="9">
                  <c:v>41004.6</c:v>
                </c:pt>
                <c:pt idx="10">
                  <c:v>41230.699999999997</c:v>
                </c:pt>
                <c:pt idx="11">
                  <c:v>41451.5</c:v>
                </c:pt>
                <c:pt idx="12">
                  <c:v>41693.199999999997</c:v>
                </c:pt>
                <c:pt idx="13">
                  <c:v>42040.6</c:v>
                </c:pt>
                <c:pt idx="14">
                  <c:v>42303.199999999997</c:v>
                </c:pt>
                <c:pt idx="15">
                  <c:v>42546.1</c:v>
                </c:pt>
                <c:pt idx="16">
                  <c:v>42780</c:v>
                </c:pt>
                <c:pt idx="17">
                  <c:v>43002.2</c:v>
                </c:pt>
                <c:pt idx="18">
                  <c:v>43306.7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0B-459A-8534-80358D07D697}"/>
            </c:ext>
          </c:extLst>
        </c:ser>
        <c:ser>
          <c:idx val="2"/>
          <c:order val="2"/>
          <c:tx>
            <c:strRef>
              <c:f>'Доходы и население'!$A$29</c:f>
              <c:strCache>
                <c:ptCount val="1"/>
                <c:pt idx="0">
                  <c:v>Низкий вариант прогноза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'Доходы и население'!$B$18:$T$18</c:f>
              <c:numCache>
                <c:formatCode>General</c:formatCode>
                <c:ptCount val="1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</c:numCache>
            </c:numRef>
          </c:cat>
          <c:val>
            <c:numRef>
              <c:f>'Доходы и население'!$B$29:$T$29</c:f>
              <c:numCache>
                <c:formatCode>General</c:formatCode>
                <c:ptCount val="19"/>
                <c:pt idx="1">
                  <c:v>37953.800000000003</c:v>
                </c:pt>
                <c:pt idx="2">
                  <c:v>38497.5</c:v>
                </c:pt>
                <c:pt idx="3">
                  <c:v>39067.9</c:v>
                </c:pt>
                <c:pt idx="4">
                  <c:v>39479.199999999997</c:v>
                </c:pt>
                <c:pt idx="5">
                  <c:v>39785.4</c:v>
                </c:pt>
                <c:pt idx="6">
                  <c:v>40051.1</c:v>
                </c:pt>
                <c:pt idx="7">
                  <c:v>40246.800000000003</c:v>
                </c:pt>
                <c:pt idx="8">
                  <c:v>40502.300000000003</c:v>
                </c:pt>
                <c:pt idx="9">
                  <c:v>40660.9</c:v>
                </c:pt>
                <c:pt idx="10">
                  <c:v>40818.300000000003</c:v>
                </c:pt>
                <c:pt idx="11">
                  <c:v>40967</c:v>
                </c:pt>
                <c:pt idx="12">
                  <c:v>41134.799999999996</c:v>
                </c:pt>
                <c:pt idx="13">
                  <c:v>41412</c:v>
                </c:pt>
                <c:pt idx="14">
                  <c:v>41620.6</c:v>
                </c:pt>
                <c:pt idx="15">
                  <c:v>41822.1</c:v>
                </c:pt>
                <c:pt idx="16">
                  <c:v>42027.4</c:v>
                </c:pt>
                <c:pt idx="17">
                  <c:v>42231.6</c:v>
                </c:pt>
                <c:pt idx="18">
                  <c:v>42528.800000000003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0B-459A-8534-80358D07D697}"/>
            </c:ext>
          </c:extLst>
        </c:ser>
        <c:dLbls/>
        <c:marker val="1"/>
        <c:axId val="111388544"/>
        <c:axId val="111390080"/>
      </c:lineChart>
      <c:catAx>
        <c:axId val="111388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390080"/>
        <c:crosses val="autoZero"/>
        <c:auto val="1"/>
        <c:lblAlgn val="ctr"/>
        <c:lblOffset val="100"/>
      </c:catAx>
      <c:valAx>
        <c:axId val="111390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3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00" b="1" i="1" u="none" strike="noStrike" kern="1200" spc="0" baseline="0" dirty="0">
                <a:solidFill>
                  <a:schemeClr val="bg1"/>
                </a:solidFill>
                <a:latin typeface="+mn-lt"/>
                <a:ea typeface="Calibri"/>
                <a:cs typeface="Calibri"/>
              </a:defRPr>
            </a:pPr>
            <a:r>
              <a:rPr lang="ru-RU" sz="1100" b="1" i="1" u="none" strike="noStrike" kern="1200" baseline="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Среднедушевые доходы населения, руб.</a:t>
            </a:r>
            <a:r>
              <a:rPr lang="en-US" sz="1100" b="1" i="1" u="none" strike="noStrike" kern="1200" baseline="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/</a:t>
            </a:r>
            <a:r>
              <a:rPr lang="ru-RU" sz="1100" b="1" i="1" u="none" strike="noStrike" kern="1200" baseline="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мес.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30254.400000000001</c:v>
                </c:pt>
                <c:pt idx="1">
                  <c:v>30865</c:v>
                </c:pt>
                <c:pt idx="2">
                  <c:v>31896.5</c:v>
                </c:pt>
                <c:pt idx="3">
                  <c:v>33178.1</c:v>
                </c:pt>
                <c:pt idx="4">
                  <c:v>35249.300000000003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DC-4074-8A1B-20299CC6E984}"/>
            </c:ext>
          </c:extLst>
        </c:ser>
        <c:dLbls/>
        <c:gapWidth val="134"/>
        <c:overlap val="-27"/>
        <c:axId val="116260224"/>
        <c:axId val="116503680"/>
      </c:barChart>
      <c:catAx>
        <c:axId val="116260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503680"/>
        <c:crosses val="autoZero"/>
        <c:auto val="1"/>
        <c:lblAlgn val="ctr"/>
        <c:lblOffset val="100"/>
      </c:catAx>
      <c:valAx>
        <c:axId val="116503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260224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100" b="1" i="1" u="none" strike="noStrike" baseline="0">
                <a:solidFill>
                  <a:srgbClr val="333399"/>
                </a:solidFill>
                <a:latin typeface="Calibri"/>
                <a:ea typeface="Calibri"/>
                <a:cs typeface="Calibri"/>
              </a:defRPr>
            </a:pPr>
            <a:r>
              <a:rPr lang="ru-RU" sz="1000" b="1" i="1" u="none" strike="noStrike" kern="120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Структура поступлений в год, руб.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0"/>
                  <c:y val="-5.0389908844398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D8-4652-9FF2-E61E3B1BB0B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'[ФМ_медцентр_Ормед Профессионал + Акварелакс (5).xls]Доходы'!$B$31:$B$33</c:f>
              <c:strCache>
                <c:ptCount val="3"/>
                <c:pt idx="0">
                  <c:v>Процедуры на аппарате "Ормед-Профессионал"</c:v>
                </c:pt>
                <c:pt idx="1">
                  <c:v>Процедуры на аппарате "Ормед-Акварелакс"</c:v>
                </c:pt>
                <c:pt idx="2">
                  <c:v>Консультация врача</c:v>
                </c:pt>
              </c:strCache>
            </c:strRef>
          </c:cat>
          <c:val>
            <c:numRef>
              <c:f>'[ФМ_медцентр_Ормед Профессионал + Акварелакс (5).xls]Доходы'!$O$31:$O$33</c:f>
              <c:numCache>
                <c:formatCode>#,##0</c:formatCode>
                <c:ptCount val="3"/>
                <c:pt idx="0">
                  <c:v>1958400</c:v>
                </c:pt>
                <c:pt idx="1">
                  <c:v>1566720</c:v>
                </c:pt>
                <c:pt idx="2">
                  <c:v>979200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D8-4652-9FF2-E61E3B1BB0BE}"/>
            </c:ext>
          </c:extLst>
        </c:ser>
        <c:dLbls/>
        <c:gapWidth val="182"/>
        <c:axId val="100693120"/>
        <c:axId val="100694656"/>
      </c:barChart>
      <c:catAx>
        <c:axId val="1006931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694656"/>
        <c:crosses val="autoZero"/>
        <c:auto val="1"/>
        <c:lblAlgn val="ctr"/>
        <c:lblOffset val="100"/>
      </c:catAx>
      <c:valAx>
        <c:axId val="100694656"/>
        <c:scaling>
          <c:orientation val="minMax"/>
          <c:max val="2500000"/>
          <c:min val="500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693120"/>
        <c:crosses val="autoZero"/>
        <c:crossBetween val="between"/>
        <c:majorUnit val="1000000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sz="1100" b="1" i="1" u="none" strike="noStrike" kern="1200" baseline="0">
                <a:solidFill>
                  <a:prstClr val="black"/>
                </a:solidFill>
                <a:latin typeface="+mn-lt"/>
                <a:ea typeface="Calibri"/>
                <a:cs typeface="Calibri"/>
              </a:defRPr>
            </a:pPr>
            <a:r>
              <a:rPr lang="ru-RU" sz="1100" b="1" i="1" u="none" strike="noStrike" kern="1200" baseline="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Прогноз динамики загрузки в год, %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34925" cap="rnd">
              <a:solidFill>
                <a:schemeClr val="bg1">
                  <a:lumMod val="95000"/>
                  <a:lumOff val="5000"/>
                </a:schemeClr>
              </a:solidFill>
              <a:prstDash val="solid"/>
              <a:beve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'[ФМ_медцентр_Ормед Профессионал + Акварелакс (5).xls]Доходы'!$O$4:$Z$4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'[ФМ_медцентр_Ормед Профессионал + Акварелакс (5).xls]Доходы'!$O$19:$Z$19</c:f>
              <c:numCache>
                <c:formatCode>0%</c:formatCode>
                <c:ptCount val="12"/>
                <c:pt idx="0">
                  <c:v>0.65000000000000013</c:v>
                </c:pt>
                <c:pt idx="1">
                  <c:v>0.55000000000000004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0.5</c:v>
                </c:pt>
                <c:pt idx="5">
                  <c:v>0.45</c:v>
                </c:pt>
                <c:pt idx="6">
                  <c:v>0.45</c:v>
                </c:pt>
                <c:pt idx="7">
                  <c:v>0.45</c:v>
                </c:pt>
                <c:pt idx="8">
                  <c:v>0.55000000000000004</c:v>
                </c:pt>
                <c:pt idx="9">
                  <c:v>0.70000000000000018</c:v>
                </c:pt>
                <c:pt idx="10">
                  <c:v>0.70000000000000018</c:v>
                </c:pt>
                <c:pt idx="11">
                  <c:v>0.70000000000000018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C7-40CF-A113-EB63C1888C38}"/>
            </c:ext>
          </c:extLst>
        </c:ser>
        <c:dLbls/>
        <c:marker val="1"/>
        <c:axId val="104036992"/>
        <c:axId val="104059264"/>
      </c:lineChart>
      <c:catAx>
        <c:axId val="104036992"/>
        <c:scaling>
          <c:orientation val="minMax"/>
        </c:scaling>
        <c:axPos val="b"/>
        <c:numFmt formatCode="mmm/yy" sourceLinked="0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4059264"/>
        <c:crosses val="autoZero"/>
        <c:auto val="1"/>
        <c:lblAlgn val="ctr"/>
        <c:lblOffset val="100"/>
      </c:catAx>
      <c:valAx>
        <c:axId val="104059264"/>
        <c:scaling>
          <c:orientation val="minMax"/>
        </c:scaling>
        <c:axPos val="l"/>
        <c:numFmt formatCode="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403699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sz="1100" b="1" i="1" u="none" strike="noStrike" kern="1200" baseline="0">
                <a:solidFill>
                  <a:prstClr val="black"/>
                </a:solidFill>
                <a:latin typeface="+mn-lt"/>
                <a:ea typeface="Calibri"/>
                <a:cs typeface="Calibri"/>
              </a:defRPr>
            </a:pPr>
            <a:r>
              <a:rPr lang="ru-RU" sz="1100" b="1" i="1" u="none" strike="noStrike" kern="1200" baseline="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План продаж в год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'[ФМ_медцентр_Ормед Профессионал + Акварелакс (5).xls]Доходы'!$B$7</c:f>
              <c:strCache>
                <c:ptCount val="1"/>
                <c:pt idx="0">
                  <c:v>Итого доходы  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'[ФМ_медцентр_Ормед Профессионал + Акварелакс (5).xls]Доходы'!$O$4:$Z$4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'[ФМ_медцентр_Ормед Профессионал + Акварелакс (5).xls]Доходы'!$O$9:$Z$9</c:f>
              <c:numCache>
                <c:formatCode>0</c:formatCode>
                <c:ptCount val="12"/>
                <c:pt idx="0">
                  <c:v>430.56</c:v>
                </c:pt>
                <c:pt idx="1">
                  <c:v>364.32000000000005</c:v>
                </c:pt>
                <c:pt idx="2">
                  <c:v>364.32000000000005</c:v>
                </c:pt>
                <c:pt idx="3">
                  <c:v>364.32000000000005</c:v>
                </c:pt>
                <c:pt idx="4">
                  <c:v>331.2</c:v>
                </c:pt>
                <c:pt idx="5">
                  <c:v>298.08</c:v>
                </c:pt>
                <c:pt idx="6">
                  <c:v>298.08</c:v>
                </c:pt>
                <c:pt idx="7">
                  <c:v>298.08</c:v>
                </c:pt>
                <c:pt idx="8">
                  <c:v>364.32000000000005</c:v>
                </c:pt>
                <c:pt idx="9">
                  <c:v>463.68000000000006</c:v>
                </c:pt>
                <c:pt idx="10">
                  <c:v>463.68000000000006</c:v>
                </c:pt>
                <c:pt idx="11">
                  <c:v>463.68000000000006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3-4EF2-89A3-B38A07113EF1}"/>
            </c:ext>
          </c:extLst>
        </c:ser>
        <c:dLbls/>
        <c:gapWidth val="50"/>
        <c:overlap val="100"/>
        <c:axId val="104083840"/>
        <c:axId val="104085376"/>
      </c:barChart>
      <c:catAx>
        <c:axId val="104083840"/>
        <c:scaling>
          <c:orientation val="minMax"/>
        </c:scaling>
        <c:axPos val="b"/>
        <c:numFmt formatCode="mmm/yy" sourceLinked="0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4085376"/>
        <c:crosses val="autoZero"/>
        <c:auto val="1"/>
        <c:lblAlgn val="ctr"/>
        <c:lblOffset val="100"/>
      </c:catAx>
      <c:valAx>
        <c:axId val="104085376"/>
        <c:scaling>
          <c:orientation val="minMax"/>
        </c:scaling>
        <c:axPos val="l"/>
        <c:numFmt formatCode="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4083840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sz="1100" b="1" i="1" u="none" strike="noStrike" kern="1200" baseline="0">
                <a:solidFill>
                  <a:prstClr val="black"/>
                </a:solidFill>
                <a:latin typeface="+mn-lt"/>
                <a:ea typeface="Calibri"/>
                <a:cs typeface="Calibri"/>
              </a:defRPr>
            </a:pPr>
            <a:r>
              <a:rPr lang="ru-RU" sz="1100" b="1" i="1" u="none" strike="noStrike" kern="1200" baseline="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Структура текущих расходов, %</a:t>
            </a:r>
          </a:p>
        </c:rich>
      </c:tx>
      <c:spPr>
        <a:noFill/>
        <a:ln w="25400">
          <a:noFill/>
        </a:ln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4F81BD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AA-4B2E-A195-301241C943A7}"/>
              </c:ext>
            </c:extLst>
          </c:dPt>
          <c:dPt>
            <c:idx val="1"/>
            <c:spPr>
              <a:solidFill>
                <a:srgbClr val="33CC33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AA-4B2E-A195-301241C943A7}"/>
              </c:ext>
            </c:extLst>
          </c:dPt>
          <c:dPt>
            <c:idx val="2"/>
            <c:spPr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AA-4B2E-A195-301241C943A7}"/>
              </c:ext>
            </c:extLst>
          </c:dPt>
          <c:dPt>
            <c:idx val="3"/>
            <c:spPr>
              <a:solidFill>
                <a:srgbClr val="00B0F0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AA-4B2E-A195-301241C943A7}"/>
              </c:ext>
            </c:extLst>
          </c:dPt>
          <c:dPt>
            <c:idx val="4"/>
            <c:spPr>
              <a:solidFill>
                <a:srgbClr val="7F7F7F"/>
              </a:solidFill>
              <a:ln w="1270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AA-4B2E-A195-301241C943A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'[ФМ_медцентр_Ормед Профессионал + Акварелакс (5).xls]Расходы'!$A$63:$A$67</c:f>
              <c:strCache>
                <c:ptCount val="5"/>
                <c:pt idx="0">
                  <c:v>Заработная плата с отчислениями</c:v>
                </c:pt>
                <c:pt idx="1">
                  <c:v>Аренда помещения + коммуналка</c:v>
                </c:pt>
                <c:pt idx="2">
                  <c:v>Налоги</c:v>
                </c:pt>
                <c:pt idx="3">
                  <c:v>Маркетинг и реклама</c:v>
                </c:pt>
                <c:pt idx="4">
                  <c:v>Прочее</c:v>
                </c:pt>
              </c:strCache>
            </c:strRef>
          </c:cat>
          <c:val>
            <c:numRef>
              <c:f>'[ФМ_медцентр_Ормед Профессионал + Акварелакс (5).xls]Расходы'!$B$63:$B$67</c:f>
              <c:numCache>
                <c:formatCode>#,##0</c:formatCode>
                <c:ptCount val="5"/>
                <c:pt idx="0">
                  <c:v>1709550</c:v>
                </c:pt>
                <c:pt idx="1">
                  <c:v>576000</c:v>
                </c:pt>
                <c:pt idx="2">
                  <c:v>368645.45250000001</c:v>
                </c:pt>
                <c:pt idx="3">
                  <c:v>480000</c:v>
                </c:pt>
                <c:pt idx="4">
                  <c:v>242483.65000000002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5AA-4B2E-A195-301241C943A7}"/>
            </c:ext>
          </c:extLst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632528945792736"/>
          <c:y val="0.24457346307122774"/>
          <c:w val="0.42178250719008836"/>
          <c:h val="0.58328813828176596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lang="ru-RU" sz="1100" b="1" i="1" u="none" strike="noStrike" kern="1200" baseline="0">
                <a:solidFill>
                  <a:schemeClr val="bg1"/>
                </a:solidFill>
                <a:latin typeface="+mn-lt"/>
                <a:ea typeface="Calibri"/>
                <a:cs typeface="Calibri"/>
              </a:defRPr>
            </a:pPr>
            <a:r>
              <a:rPr lang="ru-RU" sz="1100" b="1" i="1" u="none" strike="noStrike" kern="1200" baseline="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Динамика расходов, тыс. руб.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'[ФМ_медцентр_Ормед Профессионал + Акварелакс (13).xls]Расходы'!$N$1:$Y$1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'[ФМ_медцентр_Ормед Профессионал + Акварелакс (13).xls]Расходы'!$N$20:$Y$20</c:f>
              <c:numCache>
                <c:formatCode>0</c:formatCode>
                <c:ptCount val="12"/>
                <c:pt idx="0">
                  <c:v>294.33529037284472</c:v>
                </c:pt>
                <c:pt idx="1">
                  <c:v>282.26064105818955</c:v>
                </c:pt>
                <c:pt idx="2">
                  <c:v>282.26064105818955</c:v>
                </c:pt>
                <c:pt idx="3">
                  <c:v>282.26064105818955</c:v>
                </c:pt>
                <c:pt idx="4">
                  <c:v>276.22331640086196</c:v>
                </c:pt>
                <c:pt idx="5">
                  <c:v>270.18599174353443</c:v>
                </c:pt>
                <c:pt idx="6">
                  <c:v>270.18599174353443</c:v>
                </c:pt>
                <c:pt idx="7">
                  <c:v>270.18599174353443</c:v>
                </c:pt>
                <c:pt idx="8">
                  <c:v>282.26064105818955</c:v>
                </c:pt>
                <c:pt idx="9">
                  <c:v>300.37261503017243</c:v>
                </c:pt>
                <c:pt idx="10">
                  <c:v>300.37261503017243</c:v>
                </c:pt>
                <c:pt idx="11">
                  <c:v>300.37261503017243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0E-4F39-9F54-21CB867579B1}"/>
            </c:ext>
          </c:extLst>
        </c:ser>
        <c:dLbls/>
        <c:gapWidth val="87"/>
        <c:axId val="100930688"/>
        <c:axId val="100932224"/>
      </c:barChart>
      <c:catAx>
        <c:axId val="100930688"/>
        <c:scaling>
          <c:orientation val="minMax"/>
        </c:scaling>
        <c:axPos val="b"/>
        <c:numFmt formatCode="mmm/yy" sourceLinked="0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932224"/>
        <c:crosses val="autoZero"/>
        <c:auto val="1"/>
        <c:lblAlgn val="ctr"/>
        <c:lblOffset val="100"/>
      </c:catAx>
      <c:valAx>
        <c:axId val="100932224"/>
        <c:scaling>
          <c:orientation val="minMax"/>
        </c:scaling>
        <c:axPos val="l"/>
        <c:numFmt formatCode="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930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lang="ru-RU" sz="1100" b="1" i="1" u="none" strike="noStrike" kern="1200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kern="1200" baseline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Денежный поток накопл. итогом</a:t>
            </a:r>
          </a:p>
        </c:rich>
      </c:tx>
    </c:title>
    <c:plotArea>
      <c:layout>
        <c:manualLayout>
          <c:layoutTarget val="inner"/>
          <c:xMode val="edge"/>
          <c:yMode val="edge"/>
          <c:x val="0.11336462101293193"/>
          <c:y val="0.15447591977284209"/>
          <c:w val="0.86694136781321895"/>
          <c:h val="0.66462583994446234"/>
        </c:manualLayout>
      </c:layout>
      <c:barChart>
        <c:barDir val="col"/>
        <c:grouping val="clustered"/>
        <c:ser>
          <c:idx val="0"/>
          <c:order val="0"/>
          <c:tx>
            <c:strRef>
              <c:f>'[ФМ_медцентр_Ормед Профессионал + Акварелакс (13).xls]Инвестиционный анализ'!$A$58</c:f>
              <c:strCache>
                <c:ptCount val="1"/>
                <c:pt idx="0">
                  <c:v>Дисконтированный Денежный поток накопл. итогом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E1-4239-A735-C43399AA0E7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'[ФМ_медцентр_Ормед Профессионал + Акварелакс (13).xls]Инвестиционный анализ'!$B$54:$F$54</c:f>
              <c:strCache>
                <c:ptCount val="5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</c:strCache>
            </c:strRef>
          </c:cat>
          <c:val>
            <c:numRef>
              <c:f>'[ФМ_медцентр_Ормед Профессионал + Акварелакс (13).xls]Инвестиционный анализ'!$B$59:$F$59</c:f>
              <c:numCache>
                <c:formatCode>#,##0</c:formatCode>
                <c:ptCount val="5"/>
                <c:pt idx="0">
                  <c:v>-1256.3127165193953</c:v>
                </c:pt>
                <c:pt idx="1">
                  <c:v>-163.26970784698148</c:v>
                </c:pt>
                <c:pt idx="2">
                  <c:v>929.77330082543301</c:v>
                </c:pt>
                <c:pt idx="3">
                  <c:v>2022.8163094978472</c:v>
                </c:pt>
                <c:pt idx="4">
                  <c:v>3115.8593181702627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E1-4239-A735-C43399AA0E7B}"/>
            </c:ext>
          </c:extLst>
        </c:ser>
        <c:dLbls/>
        <c:axId val="111145344"/>
        <c:axId val="111146880"/>
      </c:barChart>
      <c:catAx>
        <c:axId val="111145344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1146880"/>
        <c:crosses val="autoZero"/>
        <c:auto val="1"/>
        <c:lblAlgn val="ctr"/>
        <c:lblOffset val="0"/>
      </c:catAx>
      <c:valAx>
        <c:axId val="111146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lang="ru-RU" sz="10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0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Тыс. руб.</a:t>
                </a:r>
              </a:p>
            </c:rich>
          </c:tx>
          <c:layout>
            <c:manualLayout>
              <c:xMode val="edge"/>
              <c:yMode val="edge"/>
              <c:x val="5.3711229644681519E-3"/>
              <c:y val="2.6537882764654418E-2"/>
            </c:manualLayout>
          </c:layout>
        </c:title>
        <c:numFmt formatCode="#,##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1145344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Pr>
        <a:bodyPr/>
        <a:lstStyle/>
        <a:p>
          <a:pPr algn="ctr" rtl="0">
            <a:defRPr lang="ru-RU" sz="1100" b="1" i="1" u="none" strike="noStrike" kern="1200" baseline="0">
              <a:solidFill>
                <a:schemeClr val="bg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336462101293193"/>
          <c:y val="0.15447591977284209"/>
          <c:w val="0.86694136781321895"/>
          <c:h val="0.66462583994446234"/>
        </c:manualLayout>
      </c:layout>
      <c:barChart>
        <c:barDir val="col"/>
        <c:grouping val="clustered"/>
        <c:ser>
          <c:idx val="0"/>
          <c:order val="0"/>
          <c:tx>
            <c:strRef>
              <c:f>'[ФМ_медцентр_Ормед Профессионал + Акварелакс (13).xls]Инвестиционный анализ'!$A$58</c:f>
              <c:strCache>
                <c:ptCount val="1"/>
                <c:pt idx="0">
                  <c:v>Дисконтированный Денежный поток накопл. итогом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B5-419E-BB82-344996CFE921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'[ФМ_медцентр_Ормед Профессионал + Акварелакс (13).xls]Инвестиционный анализ'!$B$54:$F$54</c:f>
              <c:strCache>
                <c:ptCount val="5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</c:strCache>
            </c:strRef>
          </c:cat>
          <c:val>
            <c:numRef>
              <c:f>'[ФМ_медцентр_Ормед Профессионал + Акварелакс (13).xls]Инвестиционный анализ'!$B$60:$F$60</c:f>
              <c:numCache>
                <c:formatCode>#,##0</c:formatCode>
                <c:ptCount val="5"/>
                <c:pt idx="0">
                  <c:v>-1285.2521936021608</c:v>
                </c:pt>
                <c:pt idx="1">
                  <c:v>-356.35797152200922</c:v>
                </c:pt>
                <c:pt idx="2">
                  <c:v>482.37270304246152</c:v>
                </c:pt>
                <c:pt idx="3">
                  <c:v>1239.6915965543988</c:v>
                </c:pt>
                <c:pt idx="4">
                  <c:v>1923.5009812152907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5-419E-BB82-344996CFE921}"/>
            </c:ext>
          </c:extLst>
        </c:ser>
        <c:dLbls/>
        <c:axId val="111066112"/>
        <c:axId val="111080192"/>
      </c:barChart>
      <c:catAx>
        <c:axId val="11106611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1080192"/>
        <c:crosses val="autoZero"/>
        <c:auto val="1"/>
        <c:lblAlgn val="ctr"/>
        <c:lblOffset val="0"/>
      </c:catAx>
      <c:valAx>
        <c:axId val="111080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 rtl="0">
                  <a:defRPr lang="ru-RU" sz="10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0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Тыс. руб.</a:t>
                </a:r>
              </a:p>
            </c:rich>
          </c:tx>
          <c:layout>
            <c:manualLayout>
              <c:xMode val="edge"/>
              <c:yMode val="edge"/>
              <c:x val="5.3711004245274724E-3"/>
              <c:y val="2.6537882764654418E-2"/>
            </c:manualLayout>
          </c:layout>
        </c:title>
        <c:numFmt formatCode="#,##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1066112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lang="ru-RU" sz="1100" b="1" i="1" u="none" strike="noStrike" kern="1200" baseline="0">
                <a:solidFill>
                  <a:schemeClr val="bg1"/>
                </a:solidFill>
                <a:latin typeface="+mn-lt"/>
                <a:ea typeface="Calibri"/>
                <a:cs typeface="Calibri"/>
              </a:defRPr>
            </a:pPr>
            <a:r>
              <a:rPr lang="ru-RU" sz="1100" b="1" i="1" u="none" strike="noStrike" kern="1200" baseline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Расчет точки безубыточности, руб.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ln w="254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cat>
            <c:numRef>
              <c:f>'[ФМ_медцентр_Ормед Профессионал + Акварелакс (13).xls]Расчет точки безубыточности'!$C$2:$U$2</c:f>
              <c:numCache>
                <c:formatCode>0%</c:formatCode>
                <c:ptCount val="19"/>
                <c:pt idx="0">
                  <c:v>1.0000000000000002E-2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</c:numCache>
            </c:numRef>
          </c:cat>
          <c:val>
            <c:numRef>
              <c:f>'[ФМ_медцентр_Ормед Профессионал + Акварелакс (13).xls]Расчет точки безубыточности'!$C$8:$U$8</c:f>
              <c:numCache>
                <c:formatCode>#,##0</c:formatCode>
                <c:ptCount val="19"/>
                <c:pt idx="0">
                  <c:v>-247568.86442241375</c:v>
                </c:pt>
                <c:pt idx="1">
                  <c:v>-222079.28762931036</c:v>
                </c:pt>
                <c:pt idx="2">
                  <c:v>-190217.31663793101</c:v>
                </c:pt>
                <c:pt idx="3">
                  <c:v>-158355.34564655172</c:v>
                </c:pt>
                <c:pt idx="4">
                  <c:v>-126493.37465517239</c:v>
                </c:pt>
                <c:pt idx="5">
                  <c:v>-94631.403663793113</c:v>
                </c:pt>
                <c:pt idx="6">
                  <c:v>-62769.432672413794</c:v>
                </c:pt>
                <c:pt idx="7">
                  <c:v>-30907.461681034507</c:v>
                </c:pt>
                <c:pt idx="8">
                  <c:v>954.5093103448163</c:v>
                </c:pt>
                <c:pt idx="9">
                  <c:v>32816.480301724172</c:v>
                </c:pt>
                <c:pt idx="10">
                  <c:v>64678.451293103462</c:v>
                </c:pt>
                <c:pt idx="11">
                  <c:v>96540.422284482789</c:v>
                </c:pt>
                <c:pt idx="12">
                  <c:v>128402.39327586206</c:v>
                </c:pt>
                <c:pt idx="13">
                  <c:v>160264.36426724133</c:v>
                </c:pt>
                <c:pt idx="14">
                  <c:v>192126.33525862065</c:v>
                </c:pt>
                <c:pt idx="15">
                  <c:v>223988.30625000002</c:v>
                </c:pt>
                <c:pt idx="16">
                  <c:v>255850.27724137934</c:v>
                </c:pt>
                <c:pt idx="17">
                  <c:v>287712.24823275855</c:v>
                </c:pt>
                <c:pt idx="18">
                  <c:v>319574.21922413789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6B-4D17-AF8C-122D8F7736B1}"/>
            </c:ext>
          </c:extLst>
        </c:ser>
        <c:dLbls/>
        <c:gapWidth val="79"/>
        <c:overlap val="-27"/>
        <c:axId val="104174720"/>
        <c:axId val="104176256"/>
      </c:barChart>
      <c:catAx>
        <c:axId val="104174720"/>
        <c:scaling>
          <c:orientation val="minMax"/>
        </c:scaling>
        <c:axPos val="b"/>
        <c:numFmt formatCode="0%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4176256"/>
        <c:crosses val="autoZero"/>
        <c:auto val="1"/>
        <c:lblAlgn val="ctr"/>
        <c:lblOffset val="100"/>
      </c:catAx>
      <c:valAx>
        <c:axId val="104176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417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529DA-4B7C-423F-81DB-6CFD5E3D0ADC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4076-233A-4C9F-A8D2-C66FB98B7F76}">
      <dgm:prSet phldrT="[Text]"/>
      <dgm:spPr/>
      <dgm:t>
        <a:bodyPr/>
        <a:lstStyle/>
        <a:p>
          <a:r>
            <a:rPr lang="ru-RU" i="1" noProof="0" dirty="0"/>
            <a:t>Что открываем</a:t>
          </a:r>
        </a:p>
      </dgm:t>
    </dgm:pt>
    <dgm:pt modelId="{52609B08-20DA-4F0B-86A7-5DAA2617C4B7}" type="parTrans" cxnId="{9667A6C6-B80B-4EFF-8D95-56FE0623E458}">
      <dgm:prSet/>
      <dgm:spPr/>
      <dgm:t>
        <a:bodyPr/>
        <a:lstStyle/>
        <a:p>
          <a:endParaRPr lang="en-US"/>
        </a:p>
      </dgm:t>
    </dgm:pt>
    <dgm:pt modelId="{3F1F5BA9-3F6F-43E1-999C-B228902F6D1A}" type="sibTrans" cxnId="{9667A6C6-B80B-4EFF-8D95-56FE0623E458}">
      <dgm:prSet/>
      <dgm:spPr/>
      <dgm:t>
        <a:bodyPr/>
        <a:lstStyle/>
        <a:p>
          <a:endParaRPr lang="en-US"/>
        </a:p>
      </dgm:t>
    </dgm:pt>
    <dgm:pt modelId="{2D8BB8AD-33AD-4128-B80C-D3B16F343070}">
      <dgm:prSet phldrT="[Text]" custT="1"/>
      <dgm:spPr/>
      <dgm:t>
        <a:bodyPr/>
        <a:lstStyle/>
        <a:p>
          <a:r>
            <a:rPr lang="ru-RU" sz="1600" b="1" noProof="0" dirty="0"/>
            <a:t>Медицинский кабинет по лечению опорно-двигательного аппарата на аппаратах </a:t>
          </a:r>
          <a:r>
            <a:rPr lang="en-US" sz="1600" b="1" noProof="0" dirty="0"/>
            <a:t>ORMED </a:t>
          </a:r>
          <a:r>
            <a:rPr lang="ru-RU" sz="1600" b="1" noProof="0" dirty="0"/>
            <a:t/>
          </a:r>
          <a:br>
            <a:rPr lang="ru-RU" sz="1600" b="1" noProof="0" dirty="0"/>
          </a:br>
          <a:r>
            <a:rPr lang="ru-RU" sz="1600" b="0" noProof="0" dirty="0"/>
            <a:t>в</a:t>
          </a:r>
          <a:r>
            <a:rPr lang="en-US" sz="1600" b="0" noProof="0" dirty="0"/>
            <a:t> </a:t>
          </a:r>
          <a:r>
            <a:rPr lang="ru-RU" sz="1600" b="0" noProof="0" dirty="0"/>
            <a:t>городе с населением от 500 тыс. человек.</a:t>
          </a:r>
        </a:p>
      </dgm:t>
    </dgm:pt>
    <dgm:pt modelId="{A8C1ADE9-730E-4582-92DA-79E305F42755}" type="parTrans" cxnId="{1A6757D2-537B-46DD-98F4-D63EDE2F7A6C}">
      <dgm:prSet/>
      <dgm:spPr/>
      <dgm:t>
        <a:bodyPr/>
        <a:lstStyle/>
        <a:p>
          <a:endParaRPr lang="en-US"/>
        </a:p>
      </dgm:t>
    </dgm:pt>
    <dgm:pt modelId="{BFAC7E68-3BAA-4A1A-A5F8-BA9E21528B48}" type="sibTrans" cxnId="{1A6757D2-537B-46DD-98F4-D63EDE2F7A6C}">
      <dgm:prSet/>
      <dgm:spPr/>
      <dgm:t>
        <a:bodyPr/>
        <a:lstStyle/>
        <a:p>
          <a:endParaRPr lang="en-US"/>
        </a:p>
      </dgm:t>
    </dgm:pt>
    <dgm:pt modelId="{9BA50D57-DBF6-49DF-B5B8-A55FDC6E415C}">
      <dgm:prSet phldrT="[Text]"/>
      <dgm:spPr/>
      <dgm:t>
        <a:bodyPr/>
        <a:lstStyle/>
        <a:p>
          <a:r>
            <a:rPr lang="ru-RU" i="1" noProof="0" dirty="0"/>
            <a:t>Параметры</a:t>
          </a:r>
        </a:p>
      </dgm:t>
    </dgm:pt>
    <dgm:pt modelId="{1A2817E4-8B33-432D-9741-7F7065BBA7F7}" type="parTrans" cxnId="{D19D8516-5E7F-4A68-A45E-F93D7B27DE2F}">
      <dgm:prSet/>
      <dgm:spPr/>
      <dgm:t>
        <a:bodyPr/>
        <a:lstStyle/>
        <a:p>
          <a:endParaRPr lang="en-US"/>
        </a:p>
      </dgm:t>
    </dgm:pt>
    <dgm:pt modelId="{4E8B306A-1BBD-4D17-979C-630E919DFB88}" type="sibTrans" cxnId="{D19D8516-5E7F-4A68-A45E-F93D7B27DE2F}">
      <dgm:prSet/>
      <dgm:spPr/>
      <dgm:t>
        <a:bodyPr/>
        <a:lstStyle/>
        <a:p>
          <a:endParaRPr lang="en-US"/>
        </a:p>
      </dgm:t>
    </dgm:pt>
    <dgm:pt modelId="{A809E276-E84A-40E1-9F15-DD3DCA0005A3}">
      <dgm:prSet phldrT="[Text]"/>
      <dgm:spPr/>
      <dgm:t>
        <a:bodyPr/>
        <a:lstStyle/>
        <a:p>
          <a:r>
            <a:rPr lang="ru-RU" noProof="0" dirty="0"/>
            <a:t> Площадь помещения: </a:t>
          </a:r>
          <a:br>
            <a:rPr lang="ru-RU" noProof="0" dirty="0"/>
          </a:br>
          <a:r>
            <a:rPr lang="ru-RU" noProof="0" dirty="0"/>
            <a:t>40 </a:t>
          </a:r>
          <a:r>
            <a:rPr lang="ru-RU" noProof="0" dirty="0" err="1"/>
            <a:t>кв.м</a:t>
          </a:r>
          <a:r>
            <a:rPr lang="ru-RU" noProof="0" dirty="0"/>
            <a:t>;</a:t>
          </a:r>
        </a:p>
      </dgm:t>
    </dgm:pt>
    <dgm:pt modelId="{DC3DB3CC-B237-4B06-9208-67E99C2DA484}" type="parTrans" cxnId="{A6913866-5825-4B67-9F82-62014A7F8897}">
      <dgm:prSet/>
      <dgm:spPr/>
      <dgm:t>
        <a:bodyPr/>
        <a:lstStyle/>
        <a:p>
          <a:endParaRPr lang="en-US"/>
        </a:p>
      </dgm:t>
    </dgm:pt>
    <dgm:pt modelId="{4944361B-628A-4532-B857-2CB763ED0A5B}" type="sibTrans" cxnId="{A6913866-5825-4B67-9F82-62014A7F8897}">
      <dgm:prSet/>
      <dgm:spPr/>
      <dgm:t>
        <a:bodyPr/>
        <a:lstStyle/>
        <a:p>
          <a:endParaRPr lang="en-US"/>
        </a:p>
      </dgm:t>
    </dgm:pt>
    <dgm:pt modelId="{D7616FE3-D043-4C7D-8C39-54A16B7195B6}">
      <dgm:prSet phldrT="[Text]"/>
      <dgm:spPr/>
      <dgm:t>
        <a:bodyPr/>
        <a:lstStyle/>
        <a:p>
          <a:r>
            <a:rPr lang="ru-RU" noProof="0" dirty="0"/>
            <a:t> Оборудование: 2 аппарата </a:t>
          </a:r>
          <a:r>
            <a:rPr lang="en-US" noProof="0" dirty="0"/>
            <a:t>ORMED</a:t>
          </a:r>
          <a:r>
            <a:rPr lang="ru-RU" noProof="0" dirty="0"/>
            <a:t>;</a:t>
          </a:r>
        </a:p>
      </dgm:t>
    </dgm:pt>
    <dgm:pt modelId="{2FE28FEB-82D3-4244-AAF4-1AB6C396139C}" type="parTrans" cxnId="{E5924F82-ACEB-4780-B0C4-522303C4B37E}">
      <dgm:prSet/>
      <dgm:spPr/>
      <dgm:t>
        <a:bodyPr/>
        <a:lstStyle/>
        <a:p>
          <a:endParaRPr lang="en-US"/>
        </a:p>
      </dgm:t>
    </dgm:pt>
    <dgm:pt modelId="{5DCD3325-FE0C-445E-B06B-F9956E0B1C73}" type="sibTrans" cxnId="{E5924F82-ACEB-4780-B0C4-522303C4B37E}">
      <dgm:prSet/>
      <dgm:spPr/>
      <dgm:t>
        <a:bodyPr/>
        <a:lstStyle/>
        <a:p>
          <a:endParaRPr lang="en-US"/>
        </a:p>
      </dgm:t>
    </dgm:pt>
    <dgm:pt modelId="{DCE0648A-5572-4678-8E12-434EC9142EF1}">
      <dgm:prSet phldrT="[Text]"/>
      <dgm:spPr/>
      <dgm:t>
        <a:bodyPr/>
        <a:lstStyle/>
        <a:p>
          <a:r>
            <a:rPr lang="ru-RU" i="1" noProof="0" dirty="0"/>
            <a:t>Показатели</a:t>
          </a:r>
        </a:p>
      </dgm:t>
    </dgm:pt>
    <dgm:pt modelId="{E3928BD4-5DE9-4583-9878-DFE840EB45A9}" type="parTrans" cxnId="{B8875740-868C-4808-8EAC-47C63A7B0653}">
      <dgm:prSet/>
      <dgm:spPr/>
      <dgm:t>
        <a:bodyPr/>
        <a:lstStyle/>
        <a:p>
          <a:endParaRPr lang="en-US"/>
        </a:p>
      </dgm:t>
    </dgm:pt>
    <dgm:pt modelId="{69EF6CC7-4CD1-402A-A691-8E12430B80E4}" type="sibTrans" cxnId="{B8875740-868C-4808-8EAC-47C63A7B0653}">
      <dgm:prSet/>
      <dgm:spPr/>
      <dgm:t>
        <a:bodyPr/>
        <a:lstStyle/>
        <a:p>
          <a:endParaRPr lang="en-US"/>
        </a:p>
      </dgm:t>
    </dgm:pt>
    <dgm:pt modelId="{AC0508E8-ED81-41D1-9578-1B6094830F8C}">
      <dgm:prSet phldrT="[Text]"/>
      <dgm:spPr/>
      <dgm:t>
        <a:bodyPr/>
        <a:lstStyle/>
        <a:p>
          <a:r>
            <a:rPr lang="ru-RU" noProof="0" dirty="0"/>
            <a:t> </a:t>
          </a:r>
          <a:r>
            <a:rPr lang="ru-RU" b="1" noProof="0" dirty="0"/>
            <a:t>Инвестиции: </a:t>
          </a:r>
          <a:r>
            <a:rPr lang="ru-RU" b="0" noProof="0" dirty="0">
              <a:solidFill>
                <a:schemeClr val="bg1"/>
              </a:solidFill>
            </a:rPr>
            <a:t>2,04 млн. руб.</a:t>
          </a:r>
        </a:p>
      </dgm:t>
    </dgm:pt>
    <dgm:pt modelId="{C759A673-0357-4FD1-865B-2D3CEFF9D514}" type="parTrans" cxnId="{1AB46BC7-6F8C-43FB-8AEA-079786100219}">
      <dgm:prSet/>
      <dgm:spPr/>
      <dgm:t>
        <a:bodyPr/>
        <a:lstStyle/>
        <a:p>
          <a:endParaRPr lang="en-US"/>
        </a:p>
      </dgm:t>
    </dgm:pt>
    <dgm:pt modelId="{B4A12B0D-88B8-461F-8D36-0FD44C31FD44}" type="sibTrans" cxnId="{1AB46BC7-6F8C-43FB-8AEA-079786100219}">
      <dgm:prSet/>
      <dgm:spPr/>
      <dgm:t>
        <a:bodyPr/>
        <a:lstStyle/>
        <a:p>
          <a:endParaRPr lang="en-US"/>
        </a:p>
      </dgm:t>
    </dgm:pt>
    <dgm:pt modelId="{3BFA72CB-22AF-40EB-AD90-0DF333B975DA}">
      <dgm:prSet phldrT="[Text]"/>
      <dgm:spPr/>
      <dgm:t>
        <a:bodyPr/>
        <a:lstStyle/>
        <a:p>
          <a:r>
            <a:rPr lang="ru-RU" noProof="0" dirty="0"/>
            <a:t> Персонал: 4 человека;</a:t>
          </a:r>
        </a:p>
      </dgm:t>
    </dgm:pt>
    <dgm:pt modelId="{3168ED2D-9F88-4D8E-9A44-245E6203BD9C}" type="parTrans" cxnId="{EC14E143-20E4-4EED-AE16-238A85F40701}">
      <dgm:prSet/>
      <dgm:spPr/>
      <dgm:t>
        <a:bodyPr/>
        <a:lstStyle/>
        <a:p>
          <a:endParaRPr lang="ru-RU"/>
        </a:p>
      </dgm:t>
    </dgm:pt>
    <dgm:pt modelId="{D7C90CDE-31EB-48BA-8F39-ACB59CD2513D}" type="sibTrans" cxnId="{EC14E143-20E4-4EED-AE16-238A85F40701}">
      <dgm:prSet/>
      <dgm:spPr/>
      <dgm:t>
        <a:bodyPr/>
        <a:lstStyle/>
        <a:p>
          <a:endParaRPr lang="ru-RU"/>
        </a:p>
      </dgm:t>
    </dgm:pt>
    <dgm:pt modelId="{1ABEB2BC-DB54-4463-BA90-0AE6BB88B297}">
      <dgm:prSet phldrT="[Text]"/>
      <dgm:spPr/>
      <dgm:t>
        <a:bodyPr/>
        <a:lstStyle/>
        <a:p>
          <a:r>
            <a:rPr lang="ru-RU" b="1" noProof="0" dirty="0"/>
            <a:t> Чистая прибыль: </a:t>
          </a:r>
          <a:r>
            <a:rPr lang="ru-RU" b="0" noProof="0" dirty="0">
              <a:solidFill>
                <a:schemeClr val="bg1"/>
              </a:solidFill>
            </a:rPr>
            <a:t>1,1 млн. руб. в год;</a:t>
          </a:r>
        </a:p>
      </dgm:t>
    </dgm:pt>
    <dgm:pt modelId="{E2D54322-79D9-4664-8E2E-ED368C3AFE30}" type="parTrans" cxnId="{0877A155-E8D4-4C92-B018-7C923FF4D3C8}">
      <dgm:prSet/>
      <dgm:spPr/>
      <dgm:t>
        <a:bodyPr/>
        <a:lstStyle/>
        <a:p>
          <a:endParaRPr lang="ru-RU"/>
        </a:p>
      </dgm:t>
    </dgm:pt>
    <dgm:pt modelId="{338634C2-2013-4A42-A035-A995EE3B310C}" type="sibTrans" cxnId="{0877A155-E8D4-4C92-B018-7C923FF4D3C8}">
      <dgm:prSet/>
      <dgm:spPr/>
      <dgm:t>
        <a:bodyPr/>
        <a:lstStyle/>
        <a:p>
          <a:endParaRPr lang="ru-RU"/>
        </a:p>
      </dgm:t>
    </dgm:pt>
    <dgm:pt modelId="{D9E7FE46-C34E-4266-B446-D9AF6A38461A}">
      <dgm:prSet phldrT="[Text]"/>
      <dgm:spPr/>
      <dgm:t>
        <a:bodyPr/>
        <a:lstStyle/>
        <a:p>
          <a:r>
            <a:rPr lang="ru-RU" noProof="0" dirty="0"/>
            <a:t> </a:t>
          </a:r>
          <a:r>
            <a:rPr lang="ru-RU" b="1" noProof="0" dirty="0"/>
            <a:t>Срок окупаемости</a:t>
          </a:r>
          <a:r>
            <a:rPr lang="ru-RU" noProof="0" dirty="0"/>
            <a:t> (дисконт.): </a:t>
          </a:r>
          <a:r>
            <a:rPr lang="ru-RU" b="0" noProof="0" dirty="0">
              <a:solidFill>
                <a:schemeClr val="bg1"/>
              </a:solidFill>
            </a:rPr>
            <a:t>2,4 года.</a:t>
          </a:r>
        </a:p>
      </dgm:t>
    </dgm:pt>
    <dgm:pt modelId="{8EABA516-587A-4120-B2BE-6B9F17652CB1}" type="parTrans" cxnId="{6DDFD5B8-6CD7-4B83-AAAD-5216053913E0}">
      <dgm:prSet/>
      <dgm:spPr/>
      <dgm:t>
        <a:bodyPr/>
        <a:lstStyle/>
        <a:p>
          <a:endParaRPr lang="ru-RU"/>
        </a:p>
      </dgm:t>
    </dgm:pt>
    <dgm:pt modelId="{07CCBEA8-94CE-42A3-8E5D-D056DAE2487A}" type="sibTrans" cxnId="{6DDFD5B8-6CD7-4B83-AAAD-5216053913E0}">
      <dgm:prSet/>
      <dgm:spPr/>
      <dgm:t>
        <a:bodyPr/>
        <a:lstStyle/>
        <a:p>
          <a:endParaRPr lang="ru-RU"/>
        </a:p>
      </dgm:t>
    </dgm:pt>
    <dgm:pt modelId="{B308BFF2-F538-403B-8A02-DB8BDA6B2719}" type="pres">
      <dgm:prSet presAssocID="{1C7529DA-4B7C-423F-81DB-6CFD5E3D0A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078F5-8F08-47E0-A4F8-94613BBABB9C}" type="pres">
      <dgm:prSet presAssocID="{3B4B4076-233A-4C9F-A8D2-C66FB98B7F76}" presName="circle1" presStyleLbl="node1" presStyleIdx="0" presStyleCnt="3"/>
      <dgm:spPr>
        <a:gradFill rotWithShape="0">
          <a:gsLst>
            <a:gs pos="12000">
              <a:srgbClr val="00B0F0"/>
            </a:gs>
            <a:gs pos="60000">
              <a:srgbClr val="0070C0"/>
            </a:gs>
          </a:gsLst>
        </a:gradFill>
      </dgm:spPr>
    </dgm:pt>
    <dgm:pt modelId="{F5626BAC-AC5C-44F5-B21A-3195343B0134}" type="pres">
      <dgm:prSet presAssocID="{3B4B4076-233A-4C9F-A8D2-C66FB98B7F76}" presName="space" presStyleCnt="0"/>
      <dgm:spPr/>
    </dgm:pt>
    <dgm:pt modelId="{BD3BE9F0-0CAC-4157-9E46-0F0134B9F740}" type="pres">
      <dgm:prSet presAssocID="{3B4B4076-233A-4C9F-A8D2-C66FB98B7F76}" presName="rect1" presStyleLbl="alignAcc1" presStyleIdx="0" presStyleCnt="3"/>
      <dgm:spPr/>
      <dgm:t>
        <a:bodyPr/>
        <a:lstStyle/>
        <a:p>
          <a:endParaRPr lang="ru-RU"/>
        </a:p>
      </dgm:t>
    </dgm:pt>
    <dgm:pt modelId="{42D4A862-359B-44CF-8CA5-94211F5C18E7}" type="pres">
      <dgm:prSet presAssocID="{9BA50D57-DBF6-49DF-B5B8-A55FDC6E415C}" presName="vertSpace2" presStyleLbl="node1" presStyleIdx="0" presStyleCnt="3"/>
      <dgm:spPr/>
    </dgm:pt>
    <dgm:pt modelId="{CC0488D7-AB8B-4CB7-BE9B-5C470E029F54}" type="pres">
      <dgm:prSet presAssocID="{9BA50D57-DBF6-49DF-B5B8-A55FDC6E415C}" presName="circle2" presStyleLbl="node1" presStyleIdx="1" presStyleCnt="3"/>
      <dgm:spPr>
        <a:gradFill rotWithShape="0">
          <a:gsLst>
            <a:gs pos="0">
              <a:srgbClr val="00B0F0"/>
            </a:gs>
            <a:gs pos="71000">
              <a:srgbClr val="0070C0"/>
            </a:gs>
          </a:gsLst>
        </a:gradFill>
      </dgm:spPr>
    </dgm:pt>
    <dgm:pt modelId="{F2D11CBB-27D3-4C6C-B610-9E25E398FE2B}" type="pres">
      <dgm:prSet presAssocID="{9BA50D57-DBF6-49DF-B5B8-A55FDC6E415C}" presName="rect2" presStyleLbl="alignAcc1" presStyleIdx="1" presStyleCnt="3"/>
      <dgm:spPr/>
      <dgm:t>
        <a:bodyPr/>
        <a:lstStyle/>
        <a:p>
          <a:endParaRPr lang="ru-RU"/>
        </a:p>
      </dgm:t>
    </dgm:pt>
    <dgm:pt modelId="{6537C74C-157F-4BFC-9AA2-F847C60375F3}" type="pres">
      <dgm:prSet presAssocID="{DCE0648A-5572-4678-8E12-434EC9142EF1}" presName="vertSpace3" presStyleLbl="node1" presStyleIdx="1" presStyleCnt="3"/>
      <dgm:spPr/>
    </dgm:pt>
    <dgm:pt modelId="{65ACC6ED-26AD-412F-A0DE-EF20BC771EE5}" type="pres">
      <dgm:prSet presAssocID="{DCE0648A-5572-4678-8E12-434EC9142EF1}" presName="circle3" presStyleLbl="node1" presStyleIdx="2" presStyleCnt="3"/>
      <dgm:spPr>
        <a:gradFill rotWithShape="0">
          <a:gsLst>
            <a:gs pos="0">
              <a:srgbClr val="00B0F0"/>
            </a:gs>
            <a:gs pos="69000">
              <a:srgbClr val="0070C0"/>
            </a:gs>
          </a:gsLst>
        </a:gradFill>
      </dgm:spPr>
    </dgm:pt>
    <dgm:pt modelId="{5D617F1E-53C0-4096-832F-9EE948F88D6F}" type="pres">
      <dgm:prSet presAssocID="{DCE0648A-5572-4678-8E12-434EC9142EF1}" presName="rect3" presStyleLbl="alignAcc1" presStyleIdx="2" presStyleCnt="3"/>
      <dgm:spPr/>
      <dgm:t>
        <a:bodyPr/>
        <a:lstStyle/>
        <a:p>
          <a:endParaRPr lang="ru-RU"/>
        </a:p>
      </dgm:t>
    </dgm:pt>
    <dgm:pt modelId="{8F42F309-598E-4BB4-90F1-50E43FA524CC}" type="pres">
      <dgm:prSet presAssocID="{3B4B4076-233A-4C9F-A8D2-C66FB98B7F7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249F5-6A43-4677-858A-4209B274B459}" type="pres">
      <dgm:prSet presAssocID="{3B4B4076-233A-4C9F-A8D2-C66FB98B7F76}" presName="rect1ChTx" presStyleLbl="alignAcc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19803-8DC6-45F6-82DC-A32CC3A9CD7F}" type="pres">
      <dgm:prSet presAssocID="{9BA50D57-DBF6-49DF-B5B8-A55FDC6E415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3DE41-7537-4441-8B1C-5E8BE18ACA77}" type="pres">
      <dgm:prSet presAssocID="{9BA50D57-DBF6-49DF-B5B8-A55FDC6E415C}" presName="rect2ChTx" presStyleLbl="alignAcc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7FEF1-1639-4E5D-83AD-F0D9A362B7EA}" type="pres">
      <dgm:prSet presAssocID="{DCE0648A-5572-4678-8E12-434EC9142EF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D26A5-DBB8-4E90-9DA9-227A2AD5DEB3}" type="pres">
      <dgm:prSet presAssocID="{DCE0648A-5572-4678-8E12-434EC9142EF1}" presName="rect3ChTx" presStyleLbl="alignAcc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EC347-EE6E-4B18-9F3F-56665B734891}" type="presOf" srcId="{DCE0648A-5572-4678-8E12-434EC9142EF1}" destId="{ABD7FEF1-1639-4E5D-83AD-F0D9A362B7EA}" srcOrd="1" destOrd="0" presId="urn:microsoft.com/office/officeart/2005/8/layout/target3"/>
    <dgm:cxn modelId="{0BDBA4E4-4369-4FB3-9E00-A2F45469ABFD}" type="presOf" srcId="{9BA50D57-DBF6-49DF-B5B8-A55FDC6E415C}" destId="{F2D11CBB-27D3-4C6C-B610-9E25E398FE2B}" srcOrd="0" destOrd="0" presId="urn:microsoft.com/office/officeart/2005/8/layout/target3"/>
    <dgm:cxn modelId="{F9D5227F-0979-4EF4-8CBA-F683EE4376DB}" type="presOf" srcId="{1ABEB2BC-DB54-4463-BA90-0AE6BB88B297}" destId="{6C8D26A5-DBB8-4E90-9DA9-227A2AD5DEB3}" srcOrd="0" destOrd="1" presId="urn:microsoft.com/office/officeart/2005/8/layout/target3"/>
    <dgm:cxn modelId="{9667A6C6-B80B-4EFF-8D95-56FE0623E458}" srcId="{1C7529DA-4B7C-423F-81DB-6CFD5E3D0ADC}" destId="{3B4B4076-233A-4C9F-A8D2-C66FB98B7F76}" srcOrd="0" destOrd="0" parTransId="{52609B08-20DA-4F0B-86A7-5DAA2617C4B7}" sibTransId="{3F1F5BA9-3F6F-43E1-999C-B228902F6D1A}"/>
    <dgm:cxn modelId="{1AB46BC7-6F8C-43FB-8AEA-079786100219}" srcId="{DCE0648A-5572-4678-8E12-434EC9142EF1}" destId="{AC0508E8-ED81-41D1-9578-1B6094830F8C}" srcOrd="0" destOrd="0" parTransId="{C759A673-0357-4FD1-865B-2D3CEFF9D514}" sibTransId="{B4A12B0D-88B8-461F-8D36-0FD44C31FD44}"/>
    <dgm:cxn modelId="{3E5DEB9C-E51C-4B0B-B863-C62CCDB53421}" type="presOf" srcId="{3BFA72CB-22AF-40EB-AD90-0DF333B975DA}" destId="{DBE3DE41-7537-4441-8B1C-5E8BE18ACA77}" srcOrd="0" destOrd="2" presId="urn:microsoft.com/office/officeart/2005/8/layout/target3"/>
    <dgm:cxn modelId="{3EB76E4B-967A-483D-B306-80ABCD3FAB86}" type="presOf" srcId="{2D8BB8AD-33AD-4128-B80C-D3B16F343070}" destId="{8C7249F5-6A43-4677-858A-4209B274B459}" srcOrd="0" destOrd="0" presId="urn:microsoft.com/office/officeart/2005/8/layout/target3"/>
    <dgm:cxn modelId="{437B4986-2559-43D3-A8F6-A8C0BD705F3E}" type="presOf" srcId="{9BA50D57-DBF6-49DF-B5B8-A55FDC6E415C}" destId="{46219803-8DC6-45F6-82DC-A32CC3A9CD7F}" srcOrd="1" destOrd="0" presId="urn:microsoft.com/office/officeart/2005/8/layout/target3"/>
    <dgm:cxn modelId="{FAA1FE7F-2B05-401A-A5BC-CD1E04D814A4}" type="presOf" srcId="{3B4B4076-233A-4C9F-A8D2-C66FB98B7F76}" destId="{BD3BE9F0-0CAC-4157-9E46-0F0134B9F740}" srcOrd="0" destOrd="0" presId="urn:microsoft.com/office/officeart/2005/8/layout/target3"/>
    <dgm:cxn modelId="{56CC6B03-5AEB-4229-A733-D203A02F9938}" type="presOf" srcId="{A809E276-E84A-40E1-9F15-DD3DCA0005A3}" destId="{DBE3DE41-7537-4441-8B1C-5E8BE18ACA77}" srcOrd="0" destOrd="0" presId="urn:microsoft.com/office/officeart/2005/8/layout/target3"/>
    <dgm:cxn modelId="{EC14E143-20E4-4EED-AE16-238A85F40701}" srcId="{9BA50D57-DBF6-49DF-B5B8-A55FDC6E415C}" destId="{3BFA72CB-22AF-40EB-AD90-0DF333B975DA}" srcOrd="2" destOrd="0" parTransId="{3168ED2D-9F88-4D8E-9A44-245E6203BD9C}" sibTransId="{D7C90CDE-31EB-48BA-8F39-ACB59CD2513D}"/>
    <dgm:cxn modelId="{4455E3FE-DE39-4460-BD22-DB4ECFACD874}" type="presOf" srcId="{D9E7FE46-C34E-4266-B446-D9AF6A38461A}" destId="{6C8D26A5-DBB8-4E90-9DA9-227A2AD5DEB3}" srcOrd="0" destOrd="2" presId="urn:microsoft.com/office/officeart/2005/8/layout/target3"/>
    <dgm:cxn modelId="{D19D8516-5E7F-4A68-A45E-F93D7B27DE2F}" srcId="{1C7529DA-4B7C-423F-81DB-6CFD5E3D0ADC}" destId="{9BA50D57-DBF6-49DF-B5B8-A55FDC6E415C}" srcOrd="1" destOrd="0" parTransId="{1A2817E4-8B33-432D-9741-7F7065BBA7F7}" sibTransId="{4E8B306A-1BBD-4D17-979C-630E919DFB88}"/>
    <dgm:cxn modelId="{64BAF769-074F-43C8-96ED-6962B3B63516}" type="presOf" srcId="{D7616FE3-D043-4C7D-8C39-54A16B7195B6}" destId="{DBE3DE41-7537-4441-8B1C-5E8BE18ACA77}" srcOrd="0" destOrd="1" presId="urn:microsoft.com/office/officeart/2005/8/layout/target3"/>
    <dgm:cxn modelId="{5C584D83-0237-48FA-814D-B7D577DC7187}" type="presOf" srcId="{AC0508E8-ED81-41D1-9578-1B6094830F8C}" destId="{6C8D26A5-DBB8-4E90-9DA9-227A2AD5DEB3}" srcOrd="0" destOrd="0" presId="urn:microsoft.com/office/officeart/2005/8/layout/target3"/>
    <dgm:cxn modelId="{2F0EB6E7-AAE8-4304-A2B5-B5CA16564F51}" type="presOf" srcId="{1C7529DA-4B7C-423F-81DB-6CFD5E3D0ADC}" destId="{B308BFF2-F538-403B-8A02-DB8BDA6B2719}" srcOrd="0" destOrd="0" presId="urn:microsoft.com/office/officeart/2005/8/layout/target3"/>
    <dgm:cxn modelId="{A6913866-5825-4B67-9F82-62014A7F8897}" srcId="{9BA50D57-DBF6-49DF-B5B8-A55FDC6E415C}" destId="{A809E276-E84A-40E1-9F15-DD3DCA0005A3}" srcOrd="0" destOrd="0" parTransId="{DC3DB3CC-B237-4B06-9208-67E99C2DA484}" sibTransId="{4944361B-628A-4532-B857-2CB763ED0A5B}"/>
    <dgm:cxn modelId="{1A6757D2-537B-46DD-98F4-D63EDE2F7A6C}" srcId="{3B4B4076-233A-4C9F-A8D2-C66FB98B7F76}" destId="{2D8BB8AD-33AD-4128-B80C-D3B16F343070}" srcOrd="0" destOrd="0" parTransId="{A8C1ADE9-730E-4582-92DA-79E305F42755}" sibTransId="{BFAC7E68-3BAA-4A1A-A5F8-BA9E21528B48}"/>
    <dgm:cxn modelId="{0877A155-E8D4-4C92-B018-7C923FF4D3C8}" srcId="{DCE0648A-5572-4678-8E12-434EC9142EF1}" destId="{1ABEB2BC-DB54-4463-BA90-0AE6BB88B297}" srcOrd="1" destOrd="0" parTransId="{E2D54322-79D9-4664-8E2E-ED368C3AFE30}" sibTransId="{338634C2-2013-4A42-A035-A995EE3B310C}"/>
    <dgm:cxn modelId="{B445F93E-257E-4AB3-86EC-0CC521F1E4D4}" type="presOf" srcId="{3B4B4076-233A-4C9F-A8D2-C66FB98B7F76}" destId="{8F42F309-598E-4BB4-90F1-50E43FA524CC}" srcOrd="1" destOrd="0" presId="urn:microsoft.com/office/officeart/2005/8/layout/target3"/>
    <dgm:cxn modelId="{B8875740-868C-4808-8EAC-47C63A7B0653}" srcId="{1C7529DA-4B7C-423F-81DB-6CFD5E3D0ADC}" destId="{DCE0648A-5572-4678-8E12-434EC9142EF1}" srcOrd="2" destOrd="0" parTransId="{E3928BD4-5DE9-4583-9878-DFE840EB45A9}" sibTransId="{69EF6CC7-4CD1-402A-A691-8E12430B80E4}"/>
    <dgm:cxn modelId="{6DDFD5B8-6CD7-4B83-AAAD-5216053913E0}" srcId="{DCE0648A-5572-4678-8E12-434EC9142EF1}" destId="{D9E7FE46-C34E-4266-B446-D9AF6A38461A}" srcOrd="2" destOrd="0" parTransId="{8EABA516-587A-4120-B2BE-6B9F17652CB1}" sibTransId="{07CCBEA8-94CE-42A3-8E5D-D056DAE2487A}"/>
    <dgm:cxn modelId="{E7C55D17-4B4E-44FA-A69D-9AC9391CF2D1}" type="presOf" srcId="{DCE0648A-5572-4678-8E12-434EC9142EF1}" destId="{5D617F1E-53C0-4096-832F-9EE948F88D6F}" srcOrd="0" destOrd="0" presId="urn:microsoft.com/office/officeart/2005/8/layout/target3"/>
    <dgm:cxn modelId="{E5924F82-ACEB-4780-B0C4-522303C4B37E}" srcId="{9BA50D57-DBF6-49DF-B5B8-A55FDC6E415C}" destId="{D7616FE3-D043-4C7D-8C39-54A16B7195B6}" srcOrd="1" destOrd="0" parTransId="{2FE28FEB-82D3-4244-AAF4-1AB6C396139C}" sibTransId="{5DCD3325-FE0C-445E-B06B-F9956E0B1C73}"/>
    <dgm:cxn modelId="{8DFB696C-5055-4782-90F8-03358C15126D}" type="presParOf" srcId="{B308BFF2-F538-403B-8A02-DB8BDA6B2719}" destId="{F7B078F5-8F08-47E0-A4F8-94613BBABB9C}" srcOrd="0" destOrd="0" presId="urn:microsoft.com/office/officeart/2005/8/layout/target3"/>
    <dgm:cxn modelId="{FCE88188-B063-4A68-9B55-17F7E511117F}" type="presParOf" srcId="{B308BFF2-F538-403B-8A02-DB8BDA6B2719}" destId="{F5626BAC-AC5C-44F5-B21A-3195343B0134}" srcOrd="1" destOrd="0" presId="urn:microsoft.com/office/officeart/2005/8/layout/target3"/>
    <dgm:cxn modelId="{7A8AB378-EC26-4BF6-9B8F-E1DE79DF3001}" type="presParOf" srcId="{B308BFF2-F538-403B-8A02-DB8BDA6B2719}" destId="{BD3BE9F0-0CAC-4157-9E46-0F0134B9F740}" srcOrd="2" destOrd="0" presId="urn:microsoft.com/office/officeart/2005/8/layout/target3"/>
    <dgm:cxn modelId="{B8A5AD1E-C9F6-4729-A510-0D0B666211BE}" type="presParOf" srcId="{B308BFF2-F538-403B-8A02-DB8BDA6B2719}" destId="{42D4A862-359B-44CF-8CA5-94211F5C18E7}" srcOrd="3" destOrd="0" presId="urn:microsoft.com/office/officeart/2005/8/layout/target3"/>
    <dgm:cxn modelId="{504DC796-280B-45CA-BF7E-1706DA1414A6}" type="presParOf" srcId="{B308BFF2-F538-403B-8A02-DB8BDA6B2719}" destId="{CC0488D7-AB8B-4CB7-BE9B-5C470E029F54}" srcOrd="4" destOrd="0" presId="urn:microsoft.com/office/officeart/2005/8/layout/target3"/>
    <dgm:cxn modelId="{79CBB708-F9F5-4D75-8A27-6BE0BE296114}" type="presParOf" srcId="{B308BFF2-F538-403B-8A02-DB8BDA6B2719}" destId="{F2D11CBB-27D3-4C6C-B610-9E25E398FE2B}" srcOrd="5" destOrd="0" presId="urn:microsoft.com/office/officeart/2005/8/layout/target3"/>
    <dgm:cxn modelId="{6BDFFDEE-986F-4037-810D-4DCD509169AC}" type="presParOf" srcId="{B308BFF2-F538-403B-8A02-DB8BDA6B2719}" destId="{6537C74C-157F-4BFC-9AA2-F847C60375F3}" srcOrd="6" destOrd="0" presId="urn:microsoft.com/office/officeart/2005/8/layout/target3"/>
    <dgm:cxn modelId="{96849AAC-7020-4877-A52E-7B797DCFC472}" type="presParOf" srcId="{B308BFF2-F538-403B-8A02-DB8BDA6B2719}" destId="{65ACC6ED-26AD-412F-A0DE-EF20BC771EE5}" srcOrd="7" destOrd="0" presId="urn:microsoft.com/office/officeart/2005/8/layout/target3"/>
    <dgm:cxn modelId="{F40E30AD-3459-4E89-B94C-436094646F4E}" type="presParOf" srcId="{B308BFF2-F538-403B-8A02-DB8BDA6B2719}" destId="{5D617F1E-53C0-4096-832F-9EE948F88D6F}" srcOrd="8" destOrd="0" presId="urn:microsoft.com/office/officeart/2005/8/layout/target3"/>
    <dgm:cxn modelId="{5B3C15C9-C72F-4F36-BE20-03C0C1FE24C8}" type="presParOf" srcId="{B308BFF2-F538-403B-8A02-DB8BDA6B2719}" destId="{8F42F309-598E-4BB4-90F1-50E43FA524CC}" srcOrd="9" destOrd="0" presId="urn:microsoft.com/office/officeart/2005/8/layout/target3"/>
    <dgm:cxn modelId="{83E7725F-3CEA-48BF-A017-BB1B61320593}" type="presParOf" srcId="{B308BFF2-F538-403B-8A02-DB8BDA6B2719}" destId="{8C7249F5-6A43-4677-858A-4209B274B459}" srcOrd="10" destOrd="0" presId="urn:microsoft.com/office/officeart/2005/8/layout/target3"/>
    <dgm:cxn modelId="{0A7C9387-F9AC-4A2C-AFAD-8EE05817A1D5}" type="presParOf" srcId="{B308BFF2-F538-403B-8A02-DB8BDA6B2719}" destId="{46219803-8DC6-45F6-82DC-A32CC3A9CD7F}" srcOrd="11" destOrd="0" presId="urn:microsoft.com/office/officeart/2005/8/layout/target3"/>
    <dgm:cxn modelId="{B83FD63C-26F4-4CDF-A562-B9064196CE69}" type="presParOf" srcId="{B308BFF2-F538-403B-8A02-DB8BDA6B2719}" destId="{DBE3DE41-7537-4441-8B1C-5E8BE18ACA77}" srcOrd="12" destOrd="0" presId="urn:microsoft.com/office/officeart/2005/8/layout/target3"/>
    <dgm:cxn modelId="{DE2C657B-E9FE-462F-8385-2D0AFB71FD52}" type="presParOf" srcId="{B308BFF2-F538-403B-8A02-DB8BDA6B2719}" destId="{ABD7FEF1-1639-4E5D-83AD-F0D9A362B7EA}" srcOrd="13" destOrd="0" presId="urn:microsoft.com/office/officeart/2005/8/layout/target3"/>
    <dgm:cxn modelId="{C27A2883-4A0D-4BBF-AEED-FB84743FDCB3}" type="presParOf" srcId="{B308BFF2-F538-403B-8A02-DB8BDA6B2719}" destId="{6C8D26A5-DBB8-4E90-9DA9-227A2AD5DEB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D9913-F3B8-4504-9EDC-DCF5CE077A5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825BC-8D6D-4714-BDBA-EA6AF0E20ADB}">
      <dgm:prSet phldrT="[Текст]" custT="1"/>
      <dgm:spPr/>
      <dgm:t>
        <a:bodyPr/>
        <a:lstStyle/>
        <a:p>
          <a:r>
            <a:rPr lang="ru-RU" sz="1100"/>
            <a:t>% Населения, страдающих ОДА </a:t>
          </a:r>
          <a:r>
            <a:rPr lang="ru-RU" sz="1200"/>
            <a:t>- </a:t>
          </a:r>
        </a:p>
        <a:p>
          <a:r>
            <a:rPr lang="ru-RU" sz="1400" b="1"/>
            <a:t>80%</a:t>
          </a:r>
        </a:p>
      </dgm:t>
    </dgm:pt>
    <dgm:pt modelId="{04A1291E-20C2-40D4-A2A3-8E5E1C014F37}" type="parTrans" cxnId="{B2256871-EDFE-4AD1-A3DB-8D1070EF1F1C}">
      <dgm:prSet/>
      <dgm:spPr/>
      <dgm:t>
        <a:bodyPr/>
        <a:lstStyle/>
        <a:p>
          <a:endParaRPr lang="ru-RU"/>
        </a:p>
      </dgm:t>
    </dgm:pt>
    <dgm:pt modelId="{CEA5296D-3F53-412C-ADF8-88CA1F451041}" type="sibTrans" cxnId="{B2256871-EDFE-4AD1-A3DB-8D1070EF1F1C}">
      <dgm:prSet custT="1"/>
      <dgm:spPr>
        <a:solidFill>
          <a:srgbClr val="002060"/>
        </a:solidFill>
      </dgm:spPr>
      <dgm:t>
        <a:bodyPr/>
        <a:lstStyle/>
        <a:p>
          <a:r>
            <a:rPr lang="ru-RU" sz="1200"/>
            <a:t>Возраст больных - от </a:t>
          </a:r>
          <a:r>
            <a:rPr lang="ru-RU" sz="1200" b="1"/>
            <a:t>30 до 50 </a:t>
          </a:r>
          <a:r>
            <a:rPr lang="ru-RU" sz="1200"/>
            <a:t>лет</a:t>
          </a:r>
        </a:p>
      </dgm:t>
    </dgm:pt>
    <dgm:pt modelId="{DCE8270E-99AB-4D62-A7D3-8B727B3F220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/>
            <a:t>Болезни ОДА</a:t>
          </a:r>
        </a:p>
      </dgm:t>
    </dgm:pt>
    <dgm:pt modelId="{EA422345-78A7-471E-AD11-1D098285EB97}" type="parTrans" cxnId="{95ED3479-9E4B-456E-B96F-4AAFCD2A3E66}">
      <dgm:prSet/>
      <dgm:spPr/>
      <dgm:t>
        <a:bodyPr/>
        <a:lstStyle/>
        <a:p>
          <a:endParaRPr lang="ru-RU"/>
        </a:p>
      </dgm:t>
    </dgm:pt>
    <dgm:pt modelId="{BA5D656B-2576-426B-B4D9-B6C9ED8D1011}" type="sibTrans" cxnId="{95ED3479-9E4B-456E-B96F-4AAFCD2A3E66}">
      <dgm:prSet custT="1"/>
      <dgm:spPr/>
      <dgm:t>
        <a:bodyPr/>
        <a:lstStyle/>
        <a:p>
          <a:r>
            <a:rPr lang="ru-RU" sz="1400" b="1"/>
            <a:t>3 место </a:t>
          </a:r>
        </a:p>
        <a:p>
          <a:r>
            <a:rPr lang="ru-RU" sz="1200"/>
            <a:t>по кличеству </a:t>
          </a:r>
        </a:p>
        <a:p>
          <a:r>
            <a:rPr lang="ru-RU" sz="1200"/>
            <a:t>больных в год</a:t>
          </a:r>
        </a:p>
      </dgm:t>
    </dgm:pt>
    <dgm:pt modelId="{5600B184-6ADA-4139-9F22-C318FD902764}">
      <dgm:prSet phldrT="[Текст]" custT="1"/>
      <dgm:spPr/>
      <dgm:t>
        <a:bodyPr/>
        <a:lstStyle/>
        <a:p>
          <a:r>
            <a:rPr lang="ru-RU" sz="1200"/>
            <a:t>Артрит в России - </a:t>
          </a:r>
          <a:r>
            <a:rPr lang="ru-RU" sz="1200" b="1"/>
            <a:t>17 млн. человек</a:t>
          </a:r>
        </a:p>
      </dgm:t>
    </dgm:pt>
    <dgm:pt modelId="{E53682FF-A7E4-490C-9A0E-E99FD2D602AE}" type="parTrans" cxnId="{17925264-063D-41D1-9C5A-1297ABCC7827}">
      <dgm:prSet/>
      <dgm:spPr/>
      <dgm:t>
        <a:bodyPr/>
        <a:lstStyle/>
        <a:p>
          <a:endParaRPr lang="ru-RU"/>
        </a:p>
      </dgm:t>
    </dgm:pt>
    <dgm:pt modelId="{4866BB37-397B-4A99-8B63-48F1727B1096}" type="sibTrans" cxnId="{17925264-063D-41D1-9C5A-1297ABCC7827}">
      <dgm:prSet custT="1"/>
      <dgm:spPr/>
      <dgm:t>
        <a:bodyPr/>
        <a:lstStyle/>
        <a:p>
          <a:r>
            <a:rPr lang="ru-RU" sz="1200"/>
            <a:t>Остеопороз в России - </a:t>
          </a:r>
          <a:r>
            <a:rPr lang="ru-RU" sz="1200" b="1"/>
            <a:t>10 млн. человек</a:t>
          </a:r>
        </a:p>
      </dgm:t>
    </dgm:pt>
    <dgm:pt modelId="{54C04216-5D8B-4337-8FE0-F65D90FD41B4}">
      <dgm:prSet/>
      <dgm:spPr/>
      <dgm:t>
        <a:bodyPr/>
        <a:lstStyle/>
        <a:p>
          <a:endParaRPr lang="ru-RU"/>
        </a:p>
      </dgm:t>
    </dgm:pt>
    <dgm:pt modelId="{16D5BDE6-5616-4995-AFC2-ECB330CC926E}" type="parTrans" cxnId="{6115FF3D-0613-4EDB-8192-DD4163F038ED}">
      <dgm:prSet/>
      <dgm:spPr/>
      <dgm:t>
        <a:bodyPr/>
        <a:lstStyle/>
        <a:p>
          <a:endParaRPr lang="ru-RU"/>
        </a:p>
      </dgm:t>
    </dgm:pt>
    <dgm:pt modelId="{D8BABEF8-9D06-4740-A8DA-8E4BB638E552}" type="sibTrans" cxnId="{6115FF3D-0613-4EDB-8192-DD4163F038ED}">
      <dgm:prSet/>
      <dgm:spPr/>
      <dgm:t>
        <a:bodyPr/>
        <a:lstStyle/>
        <a:p>
          <a:endParaRPr lang="ru-RU"/>
        </a:p>
      </dgm:t>
    </dgm:pt>
    <dgm:pt modelId="{51C578D2-64B3-4BC6-9A8E-6F52D9A1629D}" type="pres">
      <dgm:prSet presAssocID="{F25D9913-F3B8-4504-9EDC-DCF5CE077A5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E857AA-EF78-4293-B7E0-FE16C8D66F9A}" type="pres">
      <dgm:prSet presAssocID="{66F825BC-8D6D-4714-BDBA-EA6AF0E20ADB}" presName="composite" presStyleCnt="0"/>
      <dgm:spPr/>
    </dgm:pt>
    <dgm:pt modelId="{472612D8-E045-43F2-B748-A03E5CC23A7F}" type="pres">
      <dgm:prSet presAssocID="{66F825BC-8D6D-4714-BDBA-EA6AF0E20ADB}" presName="Parent1" presStyleLbl="node1" presStyleIdx="0" presStyleCnt="6" custScaleX="113331" custScaleY="105203" custLinFactNeighborX="7721" custLinFactNeighborY="12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0659-67DF-4E32-A0DF-B74B51350D22}" type="pres">
      <dgm:prSet presAssocID="{66F825BC-8D6D-4714-BDBA-EA6AF0E20AD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69B82B3-C935-493F-8FEB-39E114C4B289}" type="pres">
      <dgm:prSet presAssocID="{66F825BC-8D6D-4714-BDBA-EA6AF0E20ADB}" presName="BalanceSpacing" presStyleCnt="0"/>
      <dgm:spPr/>
    </dgm:pt>
    <dgm:pt modelId="{729739B4-EDF7-4528-85A4-01A2717E19A8}" type="pres">
      <dgm:prSet presAssocID="{66F825BC-8D6D-4714-BDBA-EA6AF0E20ADB}" presName="BalanceSpacing1" presStyleCnt="0"/>
      <dgm:spPr/>
    </dgm:pt>
    <dgm:pt modelId="{051521FF-66E1-4262-8644-E9536B6B3030}" type="pres">
      <dgm:prSet presAssocID="{CEA5296D-3F53-412C-ADF8-88CA1F451041}" presName="Accent1Text" presStyleLbl="node1" presStyleIdx="1" presStyleCnt="6" custScaleX="107552" custScaleY="104328" custLinFactNeighborX="-5213" custLinFactNeighborY="-474"/>
      <dgm:spPr/>
      <dgm:t>
        <a:bodyPr/>
        <a:lstStyle/>
        <a:p>
          <a:endParaRPr lang="ru-RU"/>
        </a:p>
      </dgm:t>
    </dgm:pt>
    <dgm:pt modelId="{F214595C-D9F6-46D8-90C8-962679DE43FE}" type="pres">
      <dgm:prSet presAssocID="{CEA5296D-3F53-412C-ADF8-88CA1F451041}" presName="spaceBetweenRectangles" presStyleCnt="0"/>
      <dgm:spPr/>
    </dgm:pt>
    <dgm:pt modelId="{9C4878EC-A4BC-42D8-A4C9-BD0DEDAA4E8C}" type="pres">
      <dgm:prSet presAssocID="{DCE8270E-99AB-4D62-A7D3-8B727B3F2201}" presName="composite" presStyleCnt="0"/>
      <dgm:spPr/>
    </dgm:pt>
    <dgm:pt modelId="{AD2B16D4-7644-4ECC-ACEC-5BA68100C24D}" type="pres">
      <dgm:prSet presAssocID="{DCE8270E-99AB-4D62-A7D3-8B727B3F2201}" presName="Parent1" presStyleLbl="node1" presStyleIdx="2" presStyleCnt="6" custScaleX="117341" custScaleY="1042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68FCE-1041-4290-90A7-1AE5DFD6FEF7}" type="pres">
      <dgm:prSet presAssocID="{DCE8270E-99AB-4D62-A7D3-8B727B3F220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FAA84D4-568E-434B-A948-F74EDBB87715}" type="pres">
      <dgm:prSet presAssocID="{DCE8270E-99AB-4D62-A7D3-8B727B3F2201}" presName="BalanceSpacing" presStyleCnt="0"/>
      <dgm:spPr/>
    </dgm:pt>
    <dgm:pt modelId="{9F0CED47-800B-40DD-AF60-B53337C014E2}" type="pres">
      <dgm:prSet presAssocID="{DCE8270E-99AB-4D62-A7D3-8B727B3F2201}" presName="BalanceSpacing1" presStyleCnt="0"/>
      <dgm:spPr/>
    </dgm:pt>
    <dgm:pt modelId="{C26A027D-382A-4EFA-B489-AC3A503A6C66}" type="pres">
      <dgm:prSet presAssocID="{BA5D656B-2576-426B-B4D9-B6C9ED8D1011}" presName="Accent1Text" presStyleLbl="node1" presStyleIdx="3" presStyleCnt="6" custScaleX="119639" custScaleY="108097" custLinFactNeighborX="18259" custLinFactNeighborY="-1977"/>
      <dgm:spPr/>
      <dgm:t>
        <a:bodyPr/>
        <a:lstStyle/>
        <a:p>
          <a:endParaRPr lang="ru-RU"/>
        </a:p>
      </dgm:t>
    </dgm:pt>
    <dgm:pt modelId="{BB3BC47C-A93C-41B1-8085-658B7FE9DEF3}" type="pres">
      <dgm:prSet presAssocID="{BA5D656B-2576-426B-B4D9-B6C9ED8D1011}" presName="spaceBetweenRectangles" presStyleCnt="0"/>
      <dgm:spPr/>
    </dgm:pt>
    <dgm:pt modelId="{E53A1315-CA70-421A-BF27-9162795F416C}" type="pres">
      <dgm:prSet presAssocID="{5600B184-6ADA-4139-9F22-C318FD902764}" presName="composite" presStyleCnt="0"/>
      <dgm:spPr/>
    </dgm:pt>
    <dgm:pt modelId="{0E225CEB-F594-4CB3-BB26-2F812CFE3F5D}" type="pres">
      <dgm:prSet presAssocID="{5600B184-6ADA-4139-9F22-C318FD902764}" presName="Parent1" presStyleLbl="node1" presStyleIdx="4" presStyleCnt="6" custScaleX="118740" custScaleY="98840" custLinFactNeighborX="13405" custLinFactNeighborY="-12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BA27F-5100-4325-BB76-34C735CA1C23}" type="pres">
      <dgm:prSet presAssocID="{5600B184-6ADA-4139-9F22-C318FD902764}" presName="Childtext1" presStyleLbl="revTx" presStyleIdx="2" presStyleCnt="3" custScaleX="106041" custScaleY="125821" custLinFactX="-100000" custLinFactY="-50097" custLinFactNeighborX="-13744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0C445-8388-40DE-A9BA-A42AB6E2BA82}" type="pres">
      <dgm:prSet presAssocID="{5600B184-6ADA-4139-9F22-C318FD902764}" presName="BalanceSpacing" presStyleCnt="0"/>
      <dgm:spPr/>
    </dgm:pt>
    <dgm:pt modelId="{E9B75C9C-A0B4-44E6-9462-1FDA830FEB9C}" type="pres">
      <dgm:prSet presAssocID="{5600B184-6ADA-4139-9F22-C318FD902764}" presName="BalanceSpacing1" presStyleCnt="0"/>
      <dgm:spPr/>
    </dgm:pt>
    <dgm:pt modelId="{045594C7-5A9B-4E1C-BD3E-FF5D953C2679}" type="pres">
      <dgm:prSet presAssocID="{4866BB37-397B-4A99-8B63-48F1727B1096}" presName="Accent1Text" presStyleLbl="node1" presStyleIdx="5" presStyleCnt="6" custScaleX="118111" custLinFactNeighborX="-6546" custLinFactNeighborY="-287"/>
      <dgm:spPr/>
      <dgm:t>
        <a:bodyPr/>
        <a:lstStyle/>
        <a:p>
          <a:endParaRPr lang="ru-RU"/>
        </a:p>
      </dgm:t>
    </dgm:pt>
  </dgm:ptLst>
  <dgm:cxnLst>
    <dgm:cxn modelId="{6D4308B6-F702-47EC-AF24-4A5215D75929}" type="presOf" srcId="{BA5D656B-2576-426B-B4D9-B6C9ED8D1011}" destId="{C26A027D-382A-4EFA-B489-AC3A503A6C66}" srcOrd="0" destOrd="0" presId="urn:microsoft.com/office/officeart/2008/layout/AlternatingHexagons"/>
    <dgm:cxn modelId="{E40D6EC6-92CC-4489-8305-BF41E2D959EB}" type="presOf" srcId="{F25D9913-F3B8-4504-9EDC-DCF5CE077A5A}" destId="{51C578D2-64B3-4BC6-9A8E-6F52D9A1629D}" srcOrd="0" destOrd="0" presId="urn:microsoft.com/office/officeart/2008/layout/AlternatingHexagons"/>
    <dgm:cxn modelId="{17925264-063D-41D1-9C5A-1297ABCC7827}" srcId="{F25D9913-F3B8-4504-9EDC-DCF5CE077A5A}" destId="{5600B184-6ADA-4139-9F22-C318FD902764}" srcOrd="2" destOrd="0" parTransId="{E53682FF-A7E4-490C-9A0E-E99FD2D602AE}" sibTransId="{4866BB37-397B-4A99-8B63-48F1727B1096}"/>
    <dgm:cxn modelId="{B01262FB-E8C2-4F6F-BB3B-46DC96F46DF9}" type="presOf" srcId="{4866BB37-397B-4A99-8B63-48F1727B1096}" destId="{045594C7-5A9B-4E1C-BD3E-FF5D953C2679}" srcOrd="0" destOrd="0" presId="urn:microsoft.com/office/officeart/2008/layout/AlternatingHexagons"/>
    <dgm:cxn modelId="{7271C3A2-4DD9-47FC-B64A-D78F719E99EB}" type="presOf" srcId="{66F825BC-8D6D-4714-BDBA-EA6AF0E20ADB}" destId="{472612D8-E045-43F2-B748-A03E5CC23A7F}" srcOrd="0" destOrd="0" presId="urn:microsoft.com/office/officeart/2008/layout/AlternatingHexagons"/>
    <dgm:cxn modelId="{DE524AF7-1220-4C2D-B4D1-1F56792D4584}" type="presOf" srcId="{CEA5296D-3F53-412C-ADF8-88CA1F451041}" destId="{051521FF-66E1-4262-8644-E9536B6B3030}" srcOrd="0" destOrd="0" presId="urn:microsoft.com/office/officeart/2008/layout/AlternatingHexagons"/>
    <dgm:cxn modelId="{74BE4398-573D-49AC-B4CF-4A895E082367}" type="presOf" srcId="{5600B184-6ADA-4139-9F22-C318FD902764}" destId="{0E225CEB-F594-4CB3-BB26-2F812CFE3F5D}" srcOrd="0" destOrd="0" presId="urn:microsoft.com/office/officeart/2008/layout/AlternatingHexagons"/>
    <dgm:cxn modelId="{6115FF3D-0613-4EDB-8192-DD4163F038ED}" srcId="{5600B184-6ADA-4139-9F22-C318FD902764}" destId="{54C04216-5D8B-4337-8FE0-F65D90FD41B4}" srcOrd="0" destOrd="0" parTransId="{16D5BDE6-5616-4995-AFC2-ECB330CC926E}" sibTransId="{D8BABEF8-9D06-4740-A8DA-8E4BB638E552}"/>
    <dgm:cxn modelId="{7EA3431C-AC30-43A7-9896-267F4EC29641}" type="presOf" srcId="{DCE8270E-99AB-4D62-A7D3-8B727B3F2201}" destId="{AD2B16D4-7644-4ECC-ACEC-5BA68100C24D}" srcOrd="0" destOrd="0" presId="urn:microsoft.com/office/officeart/2008/layout/AlternatingHexagons"/>
    <dgm:cxn modelId="{B2256871-EDFE-4AD1-A3DB-8D1070EF1F1C}" srcId="{F25D9913-F3B8-4504-9EDC-DCF5CE077A5A}" destId="{66F825BC-8D6D-4714-BDBA-EA6AF0E20ADB}" srcOrd="0" destOrd="0" parTransId="{04A1291E-20C2-40D4-A2A3-8E5E1C014F37}" sibTransId="{CEA5296D-3F53-412C-ADF8-88CA1F451041}"/>
    <dgm:cxn modelId="{95ED3479-9E4B-456E-B96F-4AAFCD2A3E66}" srcId="{F25D9913-F3B8-4504-9EDC-DCF5CE077A5A}" destId="{DCE8270E-99AB-4D62-A7D3-8B727B3F2201}" srcOrd="1" destOrd="0" parTransId="{EA422345-78A7-471E-AD11-1D098285EB97}" sibTransId="{BA5D656B-2576-426B-B4D9-B6C9ED8D1011}"/>
    <dgm:cxn modelId="{697D5911-29FD-467B-90C3-54952BC64F8C}" type="presOf" srcId="{54C04216-5D8B-4337-8FE0-F65D90FD41B4}" destId="{477BA27F-5100-4325-BB76-34C735CA1C23}" srcOrd="0" destOrd="0" presId="urn:microsoft.com/office/officeart/2008/layout/AlternatingHexagons"/>
    <dgm:cxn modelId="{3D6DAC58-41D7-4470-8DDE-268845357CD5}" type="presParOf" srcId="{51C578D2-64B3-4BC6-9A8E-6F52D9A1629D}" destId="{34E857AA-EF78-4293-B7E0-FE16C8D66F9A}" srcOrd="0" destOrd="0" presId="urn:microsoft.com/office/officeart/2008/layout/AlternatingHexagons"/>
    <dgm:cxn modelId="{767E2FDD-9934-42D8-9337-C0960679461B}" type="presParOf" srcId="{34E857AA-EF78-4293-B7E0-FE16C8D66F9A}" destId="{472612D8-E045-43F2-B748-A03E5CC23A7F}" srcOrd="0" destOrd="0" presId="urn:microsoft.com/office/officeart/2008/layout/AlternatingHexagons"/>
    <dgm:cxn modelId="{DB27EF9B-F0D6-4D57-9A6B-8F22E5101043}" type="presParOf" srcId="{34E857AA-EF78-4293-B7E0-FE16C8D66F9A}" destId="{F7EF0659-67DF-4E32-A0DF-B74B51350D22}" srcOrd="1" destOrd="0" presId="urn:microsoft.com/office/officeart/2008/layout/AlternatingHexagons"/>
    <dgm:cxn modelId="{32652000-1539-48A2-8D9A-8609560B2117}" type="presParOf" srcId="{34E857AA-EF78-4293-B7E0-FE16C8D66F9A}" destId="{269B82B3-C935-493F-8FEB-39E114C4B289}" srcOrd="2" destOrd="0" presId="urn:microsoft.com/office/officeart/2008/layout/AlternatingHexagons"/>
    <dgm:cxn modelId="{D3001F97-BFD2-41BB-A182-7772F01E61A8}" type="presParOf" srcId="{34E857AA-EF78-4293-B7E0-FE16C8D66F9A}" destId="{729739B4-EDF7-4528-85A4-01A2717E19A8}" srcOrd="3" destOrd="0" presId="urn:microsoft.com/office/officeart/2008/layout/AlternatingHexagons"/>
    <dgm:cxn modelId="{8338CD73-B004-4BC2-89CE-E79D0EED2D22}" type="presParOf" srcId="{34E857AA-EF78-4293-B7E0-FE16C8D66F9A}" destId="{051521FF-66E1-4262-8644-E9536B6B3030}" srcOrd="4" destOrd="0" presId="urn:microsoft.com/office/officeart/2008/layout/AlternatingHexagons"/>
    <dgm:cxn modelId="{E4C3A77E-CBBC-41E6-8698-3E5CE3616B34}" type="presParOf" srcId="{51C578D2-64B3-4BC6-9A8E-6F52D9A1629D}" destId="{F214595C-D9F6-46D8-90C8-962679DE43FE}" srcOrd="1" destOrd="0" presId="urn:microsoft.com/office/officeart/2008/layout/AlternatingHexagons"/>
    <dgm:cxn modelId="{624B7104-A3A2-47E4-BDB0-8B7E28C3570B}" type="presParOf" srcId="{51C578D2-64B3-4BC6-9A8E-6F52D9A1629D}" destId="{9C4878EC-A4BC-42D8-A4C9-BD0DEDAA4E8C}" srcOrd="2" destOrd="0" presId="urn:microsoft.com/office/officeart/2008/layout/AlternatingHexagons"/>
    <dgm:cxn modelId="{6FB64426-87DF-4B85-9FCD-4FB8250B5D9A}" type="presParOf" srcId="{9C4878EC-A4BC-42D8-A4C9-BD0DEDAA4E8C}" destId="{AD2B16D4-7644-4ECC-ACEC-5BA68100C24D}" srcOrd="0" destOrd="0" presId="urn:microsoft.com/office/officeart/2008/layout/AlternatingHexagons"/>
    <dgm:cxn modelId="{CB74D959-25E7-4E27-98B2-F4397AC3D6BF}" type="presParOf" srcId="{9C4878EC-A4BC-42D8-A4C9-BD0DEDAA4E8C}" destId="{08868FCE-1041-4290-90A7-1AE5DFD6FEF7}" srcOrd="1" destOrd="0" presId="urn:microsoft.com/office/officeart/2008/layout/AlternatingHexagons"/>
    <dgm:cxn modelId="{D4E83B8F-A070-4D1C-8CB4-596A0181A8F5}" type="presParOf" srcId="{9C4878EC-A4BC-42D8-A4C9-BD0DEDAA4E8C}" destId="{2FAA84D4-568E-434B-A948-F74EDBB87715}" srcOrd="2" destOrd="0" presId="urn:microsoft.com/office/officeart/2008/layout/AlternatingHexagons"/>
    <dgm:cxn modelId="{BF699F66-533C-455F-A8BB-73021A41B14E}" type="presParOf" srcId="{9C4878EC-A4BC-42D8-A4C9-BD0DEDAA4E8C}" destId="{9F0CED47-800B-40DD-AF60-B53337C014E2}" srcOrd="3" destOrd="0" presId="urn:microsoft.com/office/officeart/2008/layout/AlternatingHexagons"/>
    <dgm:cxn modelId="{577052F6-0B2C-4E69-9AB5-6EE04958ED4D}" type="presParOf" srcId="{9C4878EC-A4BC-42D8-A4C9-BD0DEDAA4E8C}" destId="{C26A027D-382A-4EFA-B489-AC3A503A6C66}" srcOrd="4" destOrd="0" presId="urn:microsoft.com/office/officeart/2008/layout/AlternatingHexagons"/>
    <dgm:cxn modelId="{16412DC0-6F41-4D47-BEF6-48B2D6A20A34}" type="presParOf" srcId="{51C578D2-64B3-4BC6-9A8E-6F52D9A1629D}" destId="{BB3BC47C-A93C-41B1-8085-658B7FE9DEF3}" srcOrd="3" destOrd="0" presId="urn:microsoft.com/office/officeart/2008/layout/AlternatingHexagons"/>
    <dgm:cxn modelId="{7570924B-C95B-4D79-8496-540F5016AE4E}" type="presParOf" srcId="{51C578D2-64B3-4BC6-9A8E-6F52D9A1629D}" destId="{E53A1315-CA70-421A-BF27-9162795F416C}" srcOrd="4" destOrd="0" presId="urn:microsoft.com/office/officeart/2008/layout/AlternatingHexagons"/>
    <dgm:cxn modelId="{876F0CF7-2163-4E83-B22E-37D321784CE2}" type="presParOf" srcId="{E53A1315-CA70-421A-BF27-9162795F416C}" destId="{0E225CEB-F594-4CB3-BB26-2F812CFE3F5D}" srcOrd="0" destOrd="0" presId="urn:microsoft.com/office/officeart/2008/layout/AlternatingHexagons"/>
    <dgm:cxn modelId="{75430C67-1A41-48DF-93F4-1C25C5A7FCB7}" type="presParOf" srcId="{E53A1315-CA70-421A-BF27-9162795F416C}" destId="{477BA27F-5100-4325-BB76-34C735CA1C23}" srcOrd="1" destOrd="0" presId="urn:microsoft.com/office/officeart/2008/layout/AlternatingHexagons"/>
    <dgm:cxn modelId="{2DB7235D-3855-464E-9007-801265A81CFE}" type="presParOf" srcId="{E53A1315-CA70-421A-BF27-9162795F416C}" destId="{5330C445-8388-40DE-A9BA-A42AB6E2BA82}" srcOrd="2" destOrd="0" presId="urn:microsoft.com/office/officeart/2008/layout/AlternatingHexagons"/>
    <dgm:cxn modelId="{1FD7097B-B553-4947-8B95-D61BE9F4E4EF}" type="presParOf" srcId="{E53A1315-CA70-421A-BF27-9162795F416C}" destId="{E9B75C9C-A0B4-44E6-9462-1FDA830FEB9C}" srcOrd="3" destOrd="0" presId="urn:microsoft.com/office/officeart/2008/layout/AlternatingHexagons"/>
    <dgm:cxn modelId="{2CA48991-9A8A-4EBD-8635-E20C6C81BB91}" type="presParOf" srcId="{E53A1315-CA70-421A-BF27-9162795F416C}" destId="{045594C7-5A9B-4E1C-BD3E-FF5D953C267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998EA8-1131-404D-B74E-85B8FB63ABAC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0FFED-A438-416D-8266-EBA0C60C474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/>
            <a:t>Виды болезней опорно-двигательного аппарата</a:t>
          </a:r>
        </a:p>
      </dgm:t>
    </dgm:pt>
    <dgm:pt modelId="{19959187-639E-4A0D-8036-EF2C72E2DF22}" type="parTrans" cxnId="{FF98E658-77B7-4C13-A686-4F1D7560E212}">
      <dgm:prSet/>
      <dgm:spPr/>
      <dgm:t>
        <a:bodyPr/>
        <a:lstStyle/>
        <a:p>
          <a:endParaRPr lang="ru-RU"/>
        </a:p>
      </dgm:t>
    </dgm:pt>
    <dgm:pt modelId="{F020FE8C-316B-4259-904B-CC60D6397764}" type="sibTrans" cxnId="{FF98E658-77B7-4C13-A686-4F1D7560E212}">
      <dgm:prSet/>
      <dgm:spPr/>
      <dgm:t>
        <a:bodyPr/>
        <a:lstStyle/>
        <a:p>
          <a:endParaRPr lang="ru-RU"/>
        </a:p>
      </dgm:t>
    </dgm:pt>
    <dgm:pt modelId="{83E4CA9A-E14C-45E0-A84D-573DFF97AADE}" type="asst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/>
            <a:t>Сколиоз и кифоз</a:t>
          </a:r>
        </a:p>
      </dgm:t>
    </dgm:pt>
    <dgm:pt modelId="{E2D00775-E216-4977-8374-77825A34EBA9}" type="parTrans" cxnId="{1869BEFB-9467-4264-B43B-A6D9B0FECFC4}">
      <dgm:prSet/>
      <dgm:spPr/>
      <dgm:t>
        <a:bodyPr/>
        <a:lstStyle/>
        <a:p>
          <a:endParaRPr lang="ru-RU"/>
        </a:p>
      </dgm:t>
    </dgm:pt>
    <dgm:pt modelId="{6C0DF880-B865-4E38-A6BA-BC96040CFC80}" type="sibTrans" cxnId="{1869BEFB-9467-4264-B43B-A6D9B0FECFC4}">
      <dgm:prSet/>
      <dgm:spPr/>
      <dgm:t>
        <a:bodyPr/>
        <a:lstStyle/>
        <a:p>
          <a:endParaRPr lang="ru-RU"/>
        </a:p>
      </dgm:t>
    </dgm:pt>
    <dgm:pt modelId="{AE8BE781-37AC-429E-B3A8-1EEDE2E3993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 err="1"/>
            <a:t>Протрузия</a:t>
          </a:r>
          <a:r>
            <a:rPr lang="ru-RU" sz="1200" dirty="0"/>
            <a:t> и грыжа межпозвоночного диска</a:t>
          </a:r>
        </a:p>
      </dgm:t>
    </dgm:pt>
    <dgm:pt modelId="{4108A4B2-A200-4078-9463-3F9D7805E73C}" type="parTrans" cxnId="{EBE873B6-F93D-4792-80C0-2826C2504006}">
      <dgm:prSet/>
      <dgm:spPr/>
      <dgm:t>
        <a:bodyPr/>
        <a:lstStyle/>
        <a:p>
          <a:endParaRPr lang="ru-RU"/>
        </a:p>
      </dgm:t>
    </dgm:pt>
    <dgm:pt modelId="{54E1EF5E-06A9-4139-A778-5F3D3B2A29B1}" type="sibTrans" cxnId="{EBE873B6-F93D-4792-80C0-2826C2504006}">
      <dgm:prSet/>
      <dgm:spPr/>
      <dgm:t>
        <a:bodyPr/>
        <a:lstStyle/>
        <a:p>
          <a:endParaRPr lang="ru-RU"/>
        </a:p>
      </dgm:t>
    </dgm:pt>
    <dgm:pt modelId="{7B70B0A8-6899-463E-B546-9BADAFEF95F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/>
            <a:t>Спондилез</a:t>
          </a:r>
        </a:p>
      </dgm:t>
    </dgm:pt>
    <dgm:pt modelId="{F2B14EBC-4047-4381-A411-F41C3CC584AD}" type="parTrans" cxnId="{3DAFBB70-84D3-4D06-8F79-C5A9A6A86F34}">
      <dgm:prSet/>
      <dgm:spPr/>
      <dgm:t>
        <a:bodyPr/>
        <a:lstStyle/>
        <a:p>
          <a:endParaRPr lang="ru-RU"/>
        </a:p>
      </dgm:t>
    </dgm:pt>
    <dgm:pt modelId="{3C1AC799-A461-4EC4-A4BA-1E35C6E6F2C0}" type="sibTrans" cxnId="{3DAFBB70-84D3-4D06-8F79-C5A9A6A86F34}">
      <dgm:prSet/>
      <dgm:spPr/>
      <dgm:t>
        <a:bodyPr/>
        <a:lstStyle/>
        <a:p>
          <a:endParaRPr lang="ru-RU"/>
        </a:p>
      </dgm:t>
    </dgm:pt>
    <dgm:pt modelId="{EE9EFBBA-D6F0-409D-BE7E-0337172D04B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/>
            <a:t>Нестабильность позвонков</a:t>
          </a:r>
        </a:p>
      </dgm:t>
    </dgm:pt>
    <dgm:pt modelId="{50F6231B-B923-4627-A3B4-12090F06A450}" type="parTrans" cxnId="{70679ED1-0AD0-4BE0-89CC-7B3E720BB9E0}">
      <dgm:prSet/>
      <dgm:spPr/>
      <dgm:t>
        <a:bodyPr/>
        <a:lstStyle/>
        <a:p>
          <a:endParaRPr lang="ru-RU"/>
        </a:p>
      </dgm:t>
    </dgm:pt>
    <dgm:pt modelId="{DEEEA198-5274-4A54-9158-19CA64702739}" type="sibTrans" cxnId="{70679ED1-0AD0-4BE0-89CC-7B3E720BB9E0}">
      <dgm:prSet/>
      <dgm:spPr/>
      <dgm:t>
        <a:bodyPr/>
        <a:lstStyle/>
        <a:p>
          <a:endParaRPr lang="ru-RU"/>
        </a:p>
      </dgm:t>
    </dgm:pt>
    <dgm:pt modelId="{DD0C12EC-0B1B-47F9-A502-6C681EC9BF8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/>
            <a:t>Травмы и переломы позвонков</a:t>
          </a:r>
        </a:p>
      </dgm:t>
    </dgm:pt>
    <dgm:pt modelId="{46BAFCF5-4C32-49E4-A91F-4C1C151B3B29}" type="parTrans" cxnId="{DA8F0466-7CE1-434C-B3C5-1DBF7A7EDF1E}">
      <dgm:prSet/>
      <dgm:spPr/>
      <dgm:t>
        <a:bodyPr/>
        <a:lstStyle/>
        <a:p>
          <a:endParaRPr lang="ru-RU"/>
        </a:p>
      </dgm:t>
    </dgm:pt>
    <dgm:pt modelId="{EED7AF1B-81A5-44F4-ABBB-0F70F4086738}" type="sibTrans" cxnId="{DA8F0466-7CE1-434C-B3C5-1DBF7A7EDF1E}">
      <dgm:prSet/>
      <dgm:spPr/>
      <dgm:t>
        <a:bodyPr/>
        <a:lstStyle/>
        <a:p>
          <a:endParaRPr lang="ru-RU"/>
        </a:p>
      </dgm:t>
    </dgm:pt>
    <dgm:pt modelId="{9BF6591C-8021-46FF-A232-418CCE7AEE54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/>
            <a:t>Опухоли</a:t>
          </a:r>
        </a:p>
      </dgm:t>
    </dgm:pt>
    <dgm:pt modelId="{494EBADA-76D0-499F-B3D4-C307C714C5EB}" type="parTrans" cxnId="{724495B3-FCAD-41F5-B547-66107DC379F1}">
      <dgm:prSet/>
      <dgm:spPr/>
      <dgm:t>
        <a:bodyPr/>
        <a:lstStyle/>
        <a:p>
          <a:endParaRPr lang="ru-RU"/>
        </a:p>
      </dgm:t>
    </dgm:pt>
    <dgm:pt modelId="{6A40AB07-8DCD-40D2-9D17-4679B3141047}" type="sibTrans" cxnId="{724495B3-FCAD-41F5-B547-66107DC379F1}">
      <dgm:prSet/>
      <dgm:spPr/>
      <dgm:t>
        <a:bodyPr/>
        <a:lstStyle/>
        <a:p>
          <a:endParaRPr lang="ru-RU"/>
        </a:p>
      </dgm:t>
    </dgm:pt>
    <dgm:pt modelId="{D4B5C7E9-AB86-4D0C-97D4-928ECCA4AA64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/>
            <a:t>Миелопатия</a:t>
          </a:r>
        </a:p>
      </dgm:t>
    </dgm:pt>
    <dgm:pt modelId="{1DC4D595-EFF9-4E4C-B14C-F8D7E3C7499D}" type="parTrans" cxnId="{342D708C-ACBD-4E59-BAEE-6EF1CC6ED47D}">
      <dgm:prSet/>
      <dgm:spPr/>
      <dgm:t>
        <a:bodyPr/>
        <a:lstStyle/>
        <a:p>
          <a:endParaRPr lang="ru-RU"/>
        </a:p>
      </dgm:t>
    </dgm:pt>
    <dgm:pt modelId="{5F5798F3-AC3A-46D7-AF0A-CC922CFA5F40}" type="sibTrans" cxnId="{342D708C-ACBD-4E59-BAEE-6EF1CC6ED47D}">
      <dgm:prSet/>
      <dgm:spPr/>
      <dgm:t>
        <a:bodyPr/>
        <a:lstStyle/>
        <a:p>
          <a:endParaRPr lang="ru-RU"/>
        </a:p>
      </dgm:t>
    </dgm:pt>
    <dgm:pt modelId="{0132FD00-CB0F-42DE-BC41-A2533235000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 err="1"/>
            <a:t>Демиелинизирующие</a:t>
          </a:r>
          <a:r>
            <a:rPr lang="ru-RU" sz="1200" dirty="0"/>
            <a:t> заболевания</a:t>
          </a:r>
        </a:p>
      </dgm:t>
    </dgm:pt>
    <dgm:pt modelId="{CD71D914-866B-491E-B743-C898ED8E0D18}" type="parTrans" cxnId="{AEF7221A-3002-46A0-AB22-B0BFABBD51B9}">
      <dgm:prSet/>
      <dgm:spPr/>
      <dgm:t>
        <a:bodyPr/>
        <a:lstStyle/>
        <a:p>
          <a:endParaRPr lang="ru-RU"/>
        </a:p>
      </dgm:t>
    </dgm:pt>
    <dgm:pt modelId="{636CA6ED-895B-4FF5-9597-C3A338A5110B}" type="sibTrans" cxnId="{AEF7221A-3002-46A0-AB22-B0BFABBD51B9}">
      <dgm:prSet/>
      <dgm:spPr/>
      <dgm:t>
        <a:bodyPr/>
        <a:lstStyle/>
        <a:p>
          <a:endParaRPr lang="ru-RU"/>
        </a:p>
      </dgm:t>
    </dgm:pt>
    <dgm:pt modelId="{EA196336-A6C2-47EB-920F-383BBF70B098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/>
            <a:t>Пороки развития спинного мозга</a:t>
          </a:r>
        </a:p>
      </dgm:t>
    </dgm:pt>
    <dgm:pt modelId="{E54D8EDB-529F-4812-A49A-E6EC959F74AB}" type="parTrans" cxnId="{64F7A3A7-AD99-4A04-A58D-DC0787CE1373}">
      <dgm:prSet/>
      <dgm:spPr/>
      <dgm:t>
        <a:bodyPr/>
        <a:lstStyle/>
        <a:p>
          <a:endParaRPr lang="ru-RU"/>
        </a:p>
      </dgm:t>
    </dgm:pt>
    <dgm:pt modelId="{37C18DDE-BBA8-4817-B9AB-53257D5C6ABD}" type="sibTrans" cxnId="{64F7A3A7-AD99-4A04-A58D-DC0787CE1373}">
      <dgm:prSet/>
      <dgm:spPr/>
      <dgm:t>
        <a:bodyPr/>
        <a:lstStyle/>
        <a:p>
          <a:endParaRPr lang="ru-RU"/>
        </a:p>
      </dgm:t>
    </dgm:pt>
    <dgm:pt modelId="{F8F401D1-9AD3-4973-B711-C50EDE86A17F}" type="pres">
      <dgm:prSet presAssocID="{DE998EA8-1131-404D-B74E-85B8FB63AB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1190E-9C48-49F8-81A6-150D054DB775}" type="pres">
      <dgm:prSet presAssocID="{F830FFED-A438-416D-8266-EBA0C60C4741}" presName="root1" presStyleCnt="0"/>
      <dgm:spPr/>
    </dgm:pt>
    <dgm:pt modelId="{92BD90AA-1CD4-40D7-A807-407C6EB1E83A}" type="pres">
      <dgm:prSet presAssocID="{F830FFED-A438-416D-8266-EBA0C60C47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4CCAD-2BFE-4967-ADA3-78F620CB60EC}" type="pres">
      <dgm:prSet presAssocID="{F830FFED-A438-416D-8266-EBA0C60C4741}" presName="level2hierChild" presStyleCnt="0"/>
      <dgm:spPr/>
    </dgm:pt>
    <dgm:pt modelId="{05728AAD-16B0-4DE7-BCA7-E98CB917405B}" type="pres">
      <dgm:prSet presAssocID="{E2D00775-E216-4977-8374-77825A34EBA9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548B2AC2-1D86-43F4-A192-1EDD8D267FEB}" type="pres">
      <dgm:prSet presAssocID="{E2D00775-E216-4977-8374-77825A34EBA9}" presName="connTx" presStyleLbl="parChTrans1D2" presStyleIdx="0" presStyleCnt="9"/>
      <dgm:spPr/>
      <dgm:t>
        <a:bodyPr/>
        <a:lstStyle/>
        <a:p>
          <a:endParaRPr lang="ru-RU"/>
        </a:p>
      </dgm:t>
    </dgm:pt>
    <dgm:pt modelId="{C439E034-7580-4309-9246-6FDBD1CD8640}" type="pres">
      <dgm:prSet presAssocID="{83E4CA9A-E14C-45E0-A84D-573DFF97AADE}" presName="root2" presStyleCnt="0"/>
      <dgm:spPr/>
    </dgm:pt>
    <dgm:pt modelId="{E79CF6D9-15DD-4DEC-8F94-1210BBD43463}" type="pres">
      <dgm:prSet presAssocID="{83E4CA9A-E14C-45E0-A84D-573DFF97AADE}" presName="LevelTwoTextNode" presStyleLbl="asst1" presStyleIdx="0" presStyleCnt="1" custScaleX="102797" custScaleY="25654" custLinFactNeighborX="-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7E930-F5E5-4200-B4A0-99045BE15651}" type="pres">
      <dgm:prSet presAssocID="{83E4CA9A-E14C-45E0-A84D-573DFF97AADE}" presName="level3hierChild" presStyleCnt="0"/>
      <dgm:spPr/>
    </dgm:pt>
    <dgm:pt modelId="{FF8A60F4-64F8-4EA2-9E00-EEA8E9520A33}" type="pres">
      <dgm:prSet presAssocID="{4108A4B2-A200-4078-9463-3F9D7805E73C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419298C1-EE60-4837-AEE6-36D2EC433CB2}" type="pres">
      <dgm:prSet presAssocID="{4108A4B2-A200-4078-9463-3F9D7805E73C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6E212C0-3336-459E-B764-D44C4E2A6002}" type="pres">
      <dgm:prSet presAssocID="{AE8BE781-37AC-429E-B3A8-1EEDE2E39930}" presName="root2" presStyleCnt="0"/>
      <dgm:spPr/>
    </dgm:pt>
    <dgm:pt modelId="{849A3F40-E20E-4A06-ACAE-D80552B3D87A}" type="pres">
      <dgm:prSet presAssocID="{AE8BE781-37AC-429E-B3A8-1EEDE2E39930}" presName="LevelTwoTextNode" presStyleLbl="node2" presStyleIdx="0" presStyleCnt="8" custScaleX="102797" custScaleY="47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756F15-B00F-47E0-AC57-A64D7B9C579F}" type="pres">
      <dgm:prSet presAssocID="{AE8BE781-37AC-429E-B3A8-1EEDE2E39930}" presName="level3hierChild" presStyleCnt="0"/>
      <dgm:spPr/>
    </dgm:pt>
    <dgm:pt modelId="{36C0E85C-1645-403B-9995-D19C1E0C92D1}" type="pres">
      <dgm:prSet presAssocID="{F2B14EBC-4047-4381-A411-F41C3CC584AD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35CB1EA6-77D6-491A-8E69-FBEA4292E361}" type="pres">
      <dgm:prSet presAssocID="{F2B14EBC-4047-4381-A411-F41C3CC584AD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DB08A0D-EF2D-498C-A375-D4742BEDF548}" type="pres">
      <dgm:prSet presAssocID="{7B70B0A8-6899-463E-B546-9BADAFEF95FC}" presName="root2" presStyleCnt="0"/>
      <dgm:spPr/>
    </dgm:pt>
    <dgm:pt modelId="{2B4C13B4-9EAB-4827-B866-713A397A6842}" type="pres">
      <dgm:prSet presAssocID="{7B70B0A8-6899-463E-B546-9BADAFEF95FC}" presName="LevelTwoTextNode" presStyleLbl="node2" presStyleIdx="1" presStyleCnt="8" custScaleX="102797" custScaleY="25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5CFF18-F8B8-46EB-ABD6-AB9EA8C7B3A6}" type="pres">
      <dgm:prSet presAssocID="{7B70B0A8-6899-463E-B546-9BADAFEF95FC}" presName="level3hierChild" presStyleCnt="0"/>
      <dgm:spPr/>
    </dgm:pt>
    <dgm:pt modelId="{2A18642B-55F9-4049-BA85-24D189B3489A}" type="pres">
      <dgm:prSet presAssocID="{50F6231B-B923-4627-A3B4-12090F06A450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D67E6777-6894-4239-84DD-E96E8F8E5469}" type="pres">
      <dgm:prSet presAssocID="{50F6231B-B923-4627-A3B4-12090F06A450}" presName="connTx" presStyleLbl="parChTrans1D2" presStyleIdx="3" presStyleCnt="9"/>
      <dgm:spPr/>
      <dgm:t>
        <a:bodyPr/>
        <a:lstStyle/>
        <a:p>
          <a:endParaRPr lang="ru-RU"/>
        </a:p>
      </dgm:t>
    </dgm:pt>
    <dgm:pt modelId="{AF20AC67-BB69-46C5-AA52-9C8232B17677}" type="pres">
      <dgm:prSet presAssocID="{EE9EFBBA-D6F0-409D-BE7E-0337172D04B0}" presName="root2" presStyleCnt="0"/>
      <dgm:spPr/>
    </dgm:pt>
    <dgm:pt modelId="{66485E1E-15B1-41EC-A5C2-F8C5CF948DEC}" type="pres">
      <dgm:prSet presAssocID="{EE9EFBBA-D6F0-409D-BE7E-0337172D04B0}" presName="LevelTwoTextNode" presStyleLbl="node2" presStyleIdx="2" presStyleCnt="8" custScaleX="102797" custScaleY="25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71D4F-4E05-4483-9E51-8007EC284274}" type="pres">
      <dgm:prSet presAssocID="{EE9EFBBA-D6F0-409D-BE7E-0337172D04B0}" presName="level3hierChild" presStyleCnt="0"/>
      <dgm:spPr/>
    </dgm:pt>
    <dgm:pt modelId="{B3503BCF-4E59-415A-A011-3E1C54BC94D3}" type="pres">
      <dgm:prSet presAssocID="{46BAFCF5-4C32-49E4-A91F-4C1C151B3B29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9DC03A56-D1B0-4FDA-B931-2D7D9F2ACED0}" type="pres">
      <dgm:prSet presAssocID="{46BAFCF5-4C32-49E4-A91F-4C1C151B3B29}" presName="connTx" presStyleLbl="parChTrans1D2" presStyleIdx="4" presStyleCnt="9"/>
      <dgm:spPr/>
      <dgm:t>
        <a:bodyPr/>
        <a:lstStyle/>
        <a:p>
          <a:endParaRPr lang="ru-RU"/>
        </a:p>
      </dgm:t>
    </dgm:pt>
    <dgm:pt modelId="{841A01AA-A44C-4BE9-9DD6-D7FCB74F4786}" type="pres">
      <dgm:prSet presAssocID="{DD0C12EC-0B1B-47F9-A502-6C681EC9BF8C}" presName="root2" presStyleCnt="0"/>
      <dgm:spPr/>
    </dgm:pt>
    <dgm:pt modelId="{72EA681D-6DBD-4FE6-B6A6-63A0BC261686}" type="pres">
      <dgm:prSet presAssocID="{DD0C12EC-0B1B-47F9-A502-6C681EC9BF8C}" presName="LevelTwoTextNode" presStyleLbl="node2" presStyleIdx="3" presStyleCnt="8" custScaleX="102797" custScaleY="25654" custLinFactNeighborX="-82" custLinFactNeighborY="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FD59BD-6292-4003-A21A-4D9079EE7C96}" type="pres">
      <dgm:prSet presAssocID="{DD0C12EC-0B1B-47F9-A502-6C681EC9BF8C}" presName="level3hierChild" presStyleCnt="0"/>
      <dgm:spPr/>
    </dgm:pt>
    <dgm:pt modelId="{104A4E83-AEEA-4771-B2D9-5ED770880FA6}" type="pres">
      <dgm:prSet presAssocID="{494EBADA-76D0-499F-B3D4-C307C714C5EB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B07F8E52-03C9-4274-AF7A-4B36E06862CB}" type="pres">
      <dgm:prSet presAssocID="{494EBADA-76D0-499F-B3D4-C307C714C5EB}" presName="connTx" presStyleLbl="parChTrans1D2" presStyleIdx="5" presStyleCnt="9"/>
      <dgm:spPr/>
      <dgm:t>
        <a:bodyPr/>
        <a:lstStyle/>
        <a:p>
          <a:endParaRPr lang="ru-RU"/>
        </a:p>
      </dgm:t>
    </dgm:pt>
    <dgm:pt modelId="{98A77D7F-EBCB-46A4-8B8A-1CB0E4311B97}" type="pres">
      <dgm:prSet presAssocID="{9BF6591C-8021-46FF-A232-418CCE7AEE54}" presName="root2" presStyleCnt="0"/>
      <dgm:spPr/>
    </dgm:pt>
    <dgm:pt modelId="{6C41F3A3-0A4B-4ECC-AE35-4839A31F8342}" type="pres">
      <dgm:prSet presAssocID="{9BF6591C-8021-46FF-A232-418CCE7AEE54}" presName="LevelTwoTextNode" presStyleLbl="node2" presStyleIdx="4" presStyleCnt="8" custScaleX="102797" custScaleY="25654" custLinFactNeighborX="175" custLinFactNeighborY="-2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3C22B-74C2-4C83-9CC3-1E89CC755EAC}" type="pres">
      <dgm:prSet presAssocID="{9BF6591C-8021-46FF-A232-418CCE7AEE54}" presName="level3hierChild" presStyleCnt="0"/>
      <dgm:spPr/>
    </dgm:pt>
    <dgm:pt modelId="{6498EF5D-4299-45CF-8C43-2CF1E4CBA3C1}" type="pres">
      <dgm:prSet presAssocID="{1DC4D595-EFF9-4E4C-B14C-F8D7E3C7499D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79460C7B-DC55-4A65-81D6-2380FDDF2825}" type="pres">
      <dgm:prSet presAssocID="{1DC4D595-EFF9-4E4C-B14C-F8D7E3C7499D}" presName="connTx" presStyleLbl="parChTrans1D2" presStyleIdx="6" presStyleCnt="9"/>
      <dgm:spPr/>
      <dgm:t>
        <a:bodyPr/>
        <a:lstStyle/>
        <a:p>
          <a:endParaRPr lang="ru-RU"/>
        </a:p>
      </dgm:t>
    </dgm:pt>
    <dgm:pt modelId="{E2A15BF5-4323-4CF9-8F47-1BA6BF8F734E}" type="pres">
      <dgm:prSet presAssocID="{D4B5C7E9-AB86-4D0C-97D4-928ECCA4AA64}" presName="root2" presStyleCnt="0"/>
      <dgm:spPr/>
    </dgm:pt>
    <dgm:pt modelId="{3AC522A9-7079-40B6-9741-DAD38071D7D7}" type="pres">
      <dgm:prSet presAssocID="{D4B5C7E9-AB86-4D0C-97D4-928ECCA4AA64}" presName="LevelTwoTextNode" presStyleLbl="node2" presStyleIdx="5" presStyleCnt="8" custScaleX="102797" custScaleY="25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B086E-7C73-40E7-90A7-8609BE8882CA}" type="pres">
      <dgm:prSet presAssocID="{D4B5C7E9-AB86-4D0C-97D4-928ECCA4AA64}" presName="level3hierChild" presStyleCnt="0"/>
      <dgm:spPr/>
    </dgm:pt>
    <dgm:pt modelId="{DC5B0AB0-E084-42B8-AA24-5AD16AAFDC48}" type="pres">
      <dgm:prSet presAssocID="{CD71D914-866B-491E-B743-C898ED8E0D18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81528D9A-B19E-4C12-B4BF-0FC80AB86A1D}" type="pres">
      <dgm:prSet presAssocID="{CD71D914-866B-491E-B743-C898ED8E0D18}" presName="connTx" presStyleLbl="parChTrans1D2" presStyleIdx="7" presStyleCnt="9"/>
      <dgm:spPr/>
      <dgm:t>
        <a:bodyPr/>
        <a:lstStyle/>
        <a:p>
          <a:endParaRPr lang="ru-RU"/>
        </a:p>
      </dgm:t>
    </dgm:pt>
    <dgm:pt modelId="{4A141EF4-7BA8-4966-A6B7-3CE951F0789F}" type="pres">
      <dgm:prSet presAssocID="{0132FD00-CB0F-42DE-BC41-A2533235000F}" presName="root2" presStyleCnt="0"/>
      <dgm:spPr/>
    </dgm:pt>
    <dgm:pt modelId="{F8D75EA4-894E-40AF-B8DE-8E4A666C2391}" type="pres">
      <dgm:prSet presAssocID="{0132FD00-CB0F-42DE-BC41-A2533235000F}" presName="LevelTwoTextNode" presStyleLbl="node2" presStyleIdx="6" presStyleCnt="8" custScaleX="102797" custScaleY="25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4A7D7-13FF-4D0B-AD72-D07BB96E388A}" type="pres">
      <dgm:prSet presAssocID="{0132FD00-CB0F-42DE-BC41-A2533235000F}" presName="level3hierChild" presStyleCnt="0"/>
      <dgm:spPr/>
    </dgm:pt>
    <dgm:pt modelId="{31460518-98EA-4089-A59A-22789CF92ECF}" type="pres">
      <dgm:prSet presAssocID="{E54D8EDB-529F-4812-A49A-E6EC959F74AB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6EE3C76F-21C7-485B-ACA0-782C21ACB1B2}" type="pres">
      <dgm:prSet presAssocID="{E54D8EDB-529F-4812-A49A-E6EC959F74AB}" presName="connTx" presStyleLbl="parChTrans1D2" presStyleIdx="8" presStyleCnt="9"/>
      <dgm:spPr/>
      <dgm:t>
        <a:bodyPr/>
        <a:lstStyle/>
        <a:p>
          <a:endParaRPr lang="ru-RU"/>
        </a:p>
      </dgm:t>
    </dgm:pt>
    <dgm:pt modelId="{33E471FC-FDE7-4D6C-905A-E313B5562B7A}" type="pres">
      <dgm:prSet presAssocID="{EA196336-A6C2-47EB-920F-383BBF70B098}" presName="root2" presStyleCnt="0"/>
      <dgm:spPr/>
    </dgm:pt>
    <dgm:pt modelId="{668BFE10-6714-422D-94D3-88D256EDB5F5}" type="pres">
      <dgm:prSet presAssocID="{EA196336-A6C2-47EB-920F-383BBF70B098}" presName="LevelTwoTextNode" presStyleLbl="node2" presStyleIdx="7" presStyleCnt="8" custScaleX="102797" custScaleY="25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6070CE-7276-47C2-B00B-D5DB5402C2C2}" type="pres">
      <dgm:prSet presAssocID="{EA196336-A6C2-47EB-920F-383BBF70B098}" presName="level3hierChild" presStyleCnt="0"/>
      <dgm:spPr/>
    </dgm:pt>
  </dgm:ptLst>
  <dgm:cxnLst>
    <dgm:cxn modelId="{3EECF582-4286-4998-9254-96F07037C11E}" type="presOf" srcId="{4108A4B2-A200-4078-9463-3F9D7805E73C}" destId="{419298C1-EE60-4837-AEE6-36D2EC433CB2}" srcOrd="1" destOrd="0" presId="urn:microsoft.com/office/officeart/2008/layout/HorizontalMultiLevelHierarchy"/>
    <dgm:cxn modelId="{7962CC2E-2349-4113-BA9C-0E47E5139283}" type="presOf" srcId="{1DC4D595-EFF9-4E4C-B14C-F8D7E3C7499D}" destId="{6498EF5D-4299-45CF-8C43-2CF1E4CBA3C1}" srcOrd="0" destOrd="0" presId="urn:microsoft.com/office/officeart/2008/layout/HorizontalMultiLevelHierarchy"/>
    <dgm:cxn modelId="{B0B0CFAF-3E2E-48E2-8E22-BBFD2D864364}" type="presOf" srcId="{D4B5C7E9-AB86-4D0C-97D4-928ECCA4AA64}" destId="{3AC522A9-7079-40B6-9741-DAD38071D7D7}" srcOrd="0" destOrd="0" presId="urn:microsoft.com/office/officeart/2008/layout/HorizontalMultiLevelHierarchy"/>
    <dgm:cxn modelId="{DA8F0466-7CE1-434C-B3C5-1DBF7A7EDF1E}" srcId="{F830FFED-A438-416D-8266-EBA0C60C4741}" destId="{DD0C12EC-0B1B-47F9-A502-6C681EC9BF8C}" srcOrd="4" destOrd="0" parTransId="{46BAFCF5-4C32-49E4-A91F-4C1C151B3B29}" sibTransId="{EED7AF1B-81A5-44F4-ABBB-0F70F4086738}"/>
    <dgm:cxn modelId="{9385142F-E24F-45A0-8BB1-A5F5D2FDB23E}" type="presOf" srcId="{0132FD00-CB0F-42DE-BC41-A2533235000F}" destId="{F8D75EA4-894E-40AF-B8DE-8E4A666C2391}" srcOrd="0" destOrd="0" presId="urn:microsoft.com/office/officeart/2008/layout/HorizontalMultiLevelHierarchy"/>
    <dgm:cxn modelId="{342D708C-ACBD-4E59-BAEE-6EF1CC6ED47D}" srcId="{F830FFED-A438-416D-8266-EBA0C60C4741}" destId="{D4B5C7E9-AB86-4D0C-97D4-928ECCA4AA64}" srcOrd="6" destOrd="0" parTransId="{1DC4D595-EFF9-4E4C-B14C-F8D7E3C7499D}" sibTransId="{5F5798F3-AC3A-46D7-AF0A-CC922CFA5F40}"/>
    <dgm:cxn modelId="{1A5B9E9D-3F0E-4756-8726-AAAA1DDEB7C5}" type="presOf" srcId="{EA196336-A6C2-47EB-920F-383BBF70B098}" destId="{668BFE10-6714-422D-94D3-88D256EDB5F5}" srcOrd="0" destOrd="0" presId="urn:microsoft.com/office/officeart/2008/layout/HorizontalMultiLevelHierarchy"/>
    <dgm:cxn modelId="{06548B03-9D61-4007-84F0-254BC5C7B7BB}" type="presOf" srcId="{DE998EA8-1131-404D-B74E-85B8FB63ABAC}" destId="{F8F401D1-9AD3-4973-B711-C50EDE86A17F}" srcOrd="0" destOrd="0" presId="urn:microsoft.com/office/officeart/2008/layout/HorizontalMultiLevelHierarchy"/>
    <dgm:cxn modelId="{AAFF1066-0F5C-4877-B3A8-4E44A02ADE38}" type="presOf" srcId="{7B70B0A8-6899-463E-B546-9BADAFEF95FC}" destId="{2B4C13B4-9EAB-4827-B866-713A397A6842}" srcOrd="0" destOrd="0" presId="urn:microsoft.com/office/officeart/2008/layout/HorizontalMultiLevelHierarchy"/>
    <dgm:cxn modelId="{3DAFBB70-84D3-4D06-8F79-C5A9A6A86F34}" srcId="{F830FFED-A438-416D-8266-EBA0C60C4741}" destId="{7B70B0A8-6899-463E-B546-9BADAFEF95FC}" srcOrd="2" destOrd="0" parTransId="{F2B14EBC-4047-4381-A411-F41C3CC584AD}" sibTransId="{3C1AC799-A461-4EC4-A4BA-1E35C6E6F2C0}"/>
    <dgm:cxn modelId="{64F7A3A7-AD99-4A04-A58D-DC0787CE1373}" srcId="{F830FFED-A438-416D-8266-EBA0C60C4741}" destId="{EA196336-A6C2-47EB-920F-383BBF70B098}" srcOrd="8" destOrd="0" parTransId="{E54D8EDB-529F-4812-A49A-E6EC959F74AB}" sibTransId="{37C18DDE-BBA8-4817-B9AB-53257D5C6ABD}"/>
    <dgm:cxn modelId="{3D1A925D-BD0E-4BD8-B833-E83A0562EA4C}" type="presOf" srcId="{46BAFCF5-4C32-49E4-A91F-4C1C151B3B29}" destId="{B3503BCF-4E59-415A-A011-3E1C54BC94D3}" srcOrd="0" destOrd="0" presId="urn:microsoft.com/office/officeart/2008/layout/HorizontalMultiLevelHierarchy"/>
    <dgm:cxn modelId="{46BBFA05-C700-44FF-9129-301837813A27}" type="presOf" srcId="{EE9EFBBA-D6F0-409D-BE7E-0337172D04B0}" destId="{66485E1E-15B1-41EC-A5C2-F8C5CF948DEC}" srcOrd="0" destOrd="0" presId="urn:microsoft.com/office/officeart/2008/layout/HorizontalMultiLevelHierarchy"/>
    <dgm:cxn modelId="{6E770992-93BE-4A86-AA32-2B40CDA67429}" type="presOf" srcId="{DD0C12EC-0B1B-47F9-A502-6C681EC9BF8C}" destId="{72EA681D-6DBD-4FE6-B6A6-63A0BC261686}" srcOrd="0" destOrd="0" presId="urn:microsoft.com/office/officeart/2008/layout/HorizontalMultiLevelHierarchy"/>
    <dgm:cxn modelId="{1D782336-F986-4949-93AB-0CB0C5C07C72}" type="presOf" srcId="{4108A4B2-A200-4078-9463-3F9D7805E73C}" destId="{FF8A60F4-64F8-4EA2-9E00-EEA8E9520A33}" srcOrd="0" destOrd="0" presId="urn:microsoft.com/office/officeart/2008/layout/HorizontalMultiLevelHierarchy"/>
    <dgm:cxn modelId="{7536090B-DB1C-4451-9A9D-ED499A21CC66}" type="presOf" srcId="{9BF6591C-8021-46FF-A232-418CCE7AEE54}" destId="{6C41F3A3-0A4B-4ECC-AE35-4839A31F8342}" srcOrd="0" destOrd="0" presId="urn:microsoft.com/office/officeart/2008/layout/HorizontalMultiLevelHierarchy"/>
    <dgm:cxn modelId="{AEF7221A-3002-46A0-AB22-B0BFABBD51B9}" srcId="{F830FFED-A438-416D-8266-EBA0C60C4741}" destId="{0132FD00-CB0F-42DE-BC41-A2533235000F}" srcOrd="7" destOrd="0" parTransId="{CD71D914-866B-491E-B743-C898ED8E0D18}" sibTransId="{636CA6ED-895B-4FF5-9597-C3A338A5110B}"/>
    <dgm:cxn modelId="{863378AE-F555-4BD4-9AC2-96B11BD33974}" type="presOf" srcId="{F2B14EBC-4047-4381-A411-F41C3CC584AD}" destId="{35CB1EA6-77D6-491A-8E69-FBEA4292E361}" srcOrd="1" destOrd="0" presId="urn:microsoft.com/office/officeart/2008/layout/HorizontalMultiLevelHierarchy"/>
    <dgm:cxn modelId="{203941EA-AB20-4329-AB35-36797CBCA67B}" type="presOf" srcId="{AE8BE781-37AC-429E-B3A8-1EEDE2E39930}" destId="{849A3F40-E20E-4A06-ACAE-D80552B3D87A}" srcOrd="0" destOrd="0" presId="urn:microsoft.com/office/officeart/2008/layout/HorizontalMultiLevelHierarchy"/>
    <dgm:cxn modelId="{36306608-2801-4D00-91BC-9E4B78B96610}" type="presOf" srcId="{CD71D914-866B-491E-B743-C898ED8E0D18}" destId="{DC5B0AB0-E084-42B8-AA24-5AD16AAFDC48}" srcOrd="0" destOrd="0" presId="urn:microsoft.com/office/officeart/2008/layout/HorizontalMultiLevelHierarchy"/>
    <dgm:cxn modelId="{3A9E5A52-03A0-4F7A-93C4-2B37DC8A0BAF}" type="presOf" srcId="{E2D00775-E216-4977-8374-77825A34EBA9}" destId="{548B2AC2-1D86-43F4-A192-1EDD8D267FEB}" srcOrd="1" destOrd="0" presId="urn:microsoft.com/office/officeart/2008/layout/HorizontalMultiLevelHierarchy"/>
    <dgm:cxn modelId="{1869BEFB-9467-4264-B43B-A6D9B0FECFC4}" srcId="{F830FFED-A438-416D-8266-EBA0C60C4741}" destId="{83E4CA9A-E14C-45E0-A84D-573DFF97AADE}" srcOrd="0" destOrd="0" parTransId="{E2D00775-E216-4977-8374-77825A34EBA9}" sibTransId="{6C0DF880-B865-4E38-A6BA-BC96040CFC80}"/>
    <dgm:cxn modelId="{E5C512C3-2296-424A-A741-B26312BEC57B}" type="presOf" srcId="{E2D00775-E216-4977-8374-77825A34EBA9}" destId="{05728AAD-16B0-4DE7-BCA7-E98CB917405B}" srcOrd="0" destOrd="0" presId="urn:microsoft.com/office/officeart/2008/layout/HorizontalMultiLevelHierarchy"/>
    <dgm:cxn modelId="{70679ED1-0AD0-4BE0-89CC-7B3E720BB9E0}" srcId="{F830FFED-A438-416D-8266-EBA0C60C4741}" destId="{EE9EFBBA-D6F0-409D-BE7E-0337172D04B0}" srcOrd="3" destOrd="0" parTransId="{50F6231B-B923-4627-A3B4-12090F06A450}" sibTransId="{DEEEA198-5274-4A54-9158-19CA64702739}"/>
    <dgm:cxn modelId="{EBE873B6-F93D-4792-80C0-2826C2504006}" srcId="{F830FFED-A438-416D-8266-EBA0C60C4741}" destId="{AE8BE781-37AC-429E-B3A8-1EEDE2E39930}" srcOrd="1" destOrd="0" parTransId="{4108A4B2-A200-4078-9463-3F9D7805E73C}" sibTransId="{54E1EF5E-06A9-4139-A778-5F3D3B2A29B1}"/>
    <dgm:cxn modelId="{69F8E2C3-7C48-4201-8EFD-4326AFE12651}" type="presOf" srcId="{E54D8EDB-529F-4812-A49A-E6EC959F74AB}" destId="{31460518-98EA-4089-A59A-22789CF92ECF}" srcOrd="0" destOrd="0" presId="urn:microsoft.com/office/officeart/2008/layout/HorizontalMultiLevelHierarchy"/>
    <dgm:cxn modelId="{1907872D-6E3F-49E5-B985-75614984AC59}" type="presOf" srcId="{50F6231B-B923-4627-A3B4-12090F06A450}" destId="{2A18642B-55F9-4049-BA85-24D189B3489A}" srcOrd="0" destOrd="0" presId="urn:microsoft.com/office/officeart/2008/layout/HorizontalMultiLevelHierarchy"/>
    <dgm:cxn modelId="{D3618274-B149-4781-83DF-EC318BA72F8F}" type="presOf" srcId="{494EBADA-76D0-499F-B3D4-C307C714C5EB}" destId="{B07F8E52-03C9-4274-AF7A-4B36E06862CB}" srcOrd="1" destOrd="0" presId="urn:microsoft.com/office/officeart/2008/layout/HorizontalMultiLevelHierarchy"/>
    <dgm:cxn modelId="{724495B3-FCAD-41F5-B547-66107DC379F1}" srcId="{F830FFED-A438-416D-8266-EBA0C60C4741}" destId="{9BF6591C-8021-46FF-A232-418CCE7AEE54}" srcOrd="5" destOrd="0" parTransId="{494EBADA-76D0-499F-B3D4-C307C714C5EB}" sibTransId="{6A40AB07-8DCD-40D2-9D17-4679B3141047}"/>
    <dgm:cxn modelId="{F7716CA4-F40F-4589-82C4-CDC39057ED78}" type="presOf" srcId="{1DC4D595-EFF9-4E4C-B14C-F8D7E3C7499D}" destId="{79460C7B-DC55-4A65-81D6-2380FDDF2825}" srcOrd="1" destOrd="0" presId="urn:microsoft.com/office/officeart/2008/layout/HorizontalMultiLevelHierarchy"/>
    <dgm:cxn modelId="{FB62BA2E-089C-487D-91AD-16B75AB33393}" type="presOf" srcId="{50F6231B-B923-4627-A3B4-12090F06A450}" destId="{D67E6777-6894-4239-84DD-E96E8F8E5469}" srcOrd="1" destOrd="0" presId="urn:microsoft.com/office/officeart/2008/layout/HorizontalMultiLevelHierarchy"/>
    <dgm:cxn modelId="{E5195E1F-74A4-421A-AC1B-A210BD396C8B}" type="presOf" srcId="{E54D8EDB-529F-4812-A49A-E6EC959F74AB}" destId="{6EE3C76F-21C7-485B-ACA0-782C21ACB1B2}" srcOrd="1" destOrd="0" presId="urn:microsoft.com/office/officeart/2008/layout/HorizontalMultiLevelHierarchy"/>
    <dgm:cxn modelId="{D6E4AF38-D672-47E5-B8CA-FB484854D1C8}" type="presOf" srcId="{494EBADA-76D0-499F-B3D4-C307C714C5EB}" destId="{104A4E83-AEEA-4771-B2D9-5ED770880FA6}" srcOrd="0" destOrd="0" presId="urn:microsoft.com/office/officeart/2008/layout/HorizontalMultiLevelHierarchy"/>
    <dgm:cxn modelId="{D5DA16A0-EB75-4281-8A79-21717E056056}" type="presOf" srcId="{F830FFED-A438-416D-8266-EBA0C60C4741}" destId="{92BD90AA-1CD4-40D7-A807-407C6EB1E83A}" srcOrd="0" destOrd="0" presId="urn:microsoft.com/office/officeart/2008/layout/HorizontalMultiLevelHierarchy"/>
    <dgm:cxn modelId="{7BF982C4-56A9-479D-835E-AF6375E051B4}" type="presOf" srcId="{CD71D914-866B-491E-B743-C898ED8E0D18}" destId="{81528D9A-B19E-4C12-B4BF-0FC80AB86A1D}" srcOrd="1" destOrd="0" presId="urn:microsoft.com/office/officeart/2008/layout/HorizontalMultiLevelHierarchy"/>
    <dgm:cxn modelId="{FF98E658-77B7-4C13-A686-4F1D7560E212}" srcId="{DE998EA8-1131-404D-B74E-85B8FB63ABAC}" destId="{F830FFED-A438-416D-8266-EBA0C60C4741}" srcOrd="0" destOrd="0" parTransId="{19959187-639E-4A0D-8036-EF2C72E2DF22}" sibTransId="{F020FE8C-316B-4259-904B-CC60D6397764}"/>
    <dgm:cxn modelId="{86AEE3E2-D53E-40AF-84E1-18F946E6F951}" type="presOf" srcId="{F2B14EBC-4047-4381-A411-F41C3CC584AD}" destId="{36C0E85C-1645-403B-9995-D19C1E0C92D1}" srcOrd="0" destOrd="0" presId="urn:microsoft.com/office/officeart/2008/layout/HorizontalMultiLevelHierarchy"/>
    <dgm:cxn modelId="{D52B0DA0-AEB7-4B3C-A3CF-A887D630BA0A}" type="presOf" srcId="{83E4CA9A-E14C-45E0-A84D-573DFF97AADE}" destId="{E79CF6D9-15DD-4DEC-8F94-1210BBD43463}" srcOrd="0" destOrd="0" presId="urn:microsoft.com/office/officeart/2008/layout/HorizontalMultiLevelHierarchy"/>
    <dgm:cxn modelId="{984D277F-8EB6-451C-BDA9-EFAFAD577F66}" type="presOf" srcId="{46BAFCF5-4C32-49E4-A91F-4C1C151B3B29}" destId="{9DC03A56-D1B0-4FDA-B931-2D7D9F2ACED0}" srcOrd="1" destOrd="0" presId="urn:microsoft.com/office/officeart/2008/layout/HorizontalMultiLevelHierarchy"/>
    <dgm:cxn modelId="{359F6AB7-EF33-4380-870E-FD88FCF72ED4}" type="presParOf" srcId="{F8F401D1-9AD3-4973-B711-C50EDE86A17F}" destId="{3DC1190E-9C48-49F8-81A6-150D054DB775}" srcOrd="0" destOrd="0" presId="urn:microsoft.com/office/officeart/2008/layout/HorizontalMultiLevelHierarchy"/>
    <dgm:cxn modelId="{98BC5E0A-3FB5-484A-834B-52BB0D9567E7}" type="presParOf" srcId="{3DC1190E-9C48-49F8-81A6-150D054DB775}" destId="{92BD90AA-1CD4-40D7-A807-407C6EB1E83A}" srcOrd="0" destOrd="0" presId="urn:microsoft.com/office/officeart/2008/layout/HorizontalMultiLevelHierarchy"/>
    <dgm:cxn modelId="{DF21B43C-E450-445F-BAA0-2997F3979483}" type="presParOf" srcId="{3DC1190E-9C48-49F8-81A6-150D054DB775}" destId="{10C4CCAD-2BFE-4967-ADA3-78F620CB60EC}" srcOrd="1" destOrd="0" presId="urn:microsoft.com/office/officeart/2008/layout/HorizontalMultiLevelHierarchy"/>
    <dgm:cxn modelId="{E7B5F1C7-2005-4BB8-84C1-FC75775B1F04}" type="presParOf" srcId="{10C4CCAD-2BFE-4967-ADA3-78F620CB60EC}" destId="{05728AAD-16B0-4DE7-BCA7-E98CB917405B}" srcOrd="0" destOrd="0" presId="urn:microsoft.com/office/officeart/2008/layout/HorizontalMultiLevelHierarchy"/>
    <dgm:cxn modelId="{2CC6C153-E743-43BC-8948-7814E1A075F2}" type="presParOf" srcId="{05728AAD-16B0-4DE7-BCA7-E98CB917405B}" destId="{548B2AC2-1D86-43F4-A192-1EDD8D267FEB}" srcOrd="0" destOrd="0" presId="urn:microsoft.com/office/officeart/2008/layout/HorizontalMultiLevelHierarchy"/>
    <dgm:cxn modelId="{9E88D48A-0247-4F85-8FF1-A623D1E8481A}" type="presParOf" srcId="{10C4CCAD-2BFE-4967-ADA3-78F620CB60EC}" destId="{C439E034-7580-4309-9246-6FDBD1CD8640}" srcOrd="1" destOrd="0" presId="urn:microsoft.com/office/officeart/2008/layout/HorizontalMultiLevelHierarchy"/>
    <dgm:cxn modelId="{C5CAF087-A3A1-46B4-B90F-16FF78BDB7C6}" type="presParOf" srcId="{C439E034-7580-4309-9246-6FDBD1CD8640}" destId="{E79CF6D9-15DD-4DEC-8F94-1210BBD43463}" srcOrd="0" destOrd="0" presId="urn:microsoft.com/office/officeart/2008/layout/HorizontalMultiLevelHierarchy"/>
    <dgm:cxn modelId="{4E20F3B6-277A-4E43-956B-569F55671A67}" type="presParOf" srcId="{C439E034-7580-4309-9246-6FDBD1CD8640}" destId="{2F47E930-F5E5-4200-B4A0-99045BE15651}" srcOrd="1" destOrd="0" presId="urn:microsoft.com/office/officeart/2008/layout/HorizontalMultiLevelHierarchy"/>
    <dgm:cxn modelId="{BD6004B5-9730-4F59-8DD9-C96AC702CD4C}" type="presParOf" srcId="{10C4CCAD-2BFE-4967-ADA3-78F620CB60EC}" destId="{FF8A60F4-64F8-4EA2-9E00-EEA8E9520A33}" srcOrd="2" destOrd="0" presId="urn:microsoft.com/office/officeart/2008/layout/HorizontalMultiLevelHierarchy"/>
    <dgm:cxn modelId="{4C0D65A3-EB0F-40D0-9973-02217F54B34A}" type="presParOf" srcId="{FF8A60F4-64F8-4EA2-9E00-EEA8E9520A33}" destId="{419298C1-EE60-4837-AEE6-36D2EC433CB2}" srcOrd="0" destOrd="0" presId="urn:microsoft.com/office/officeart/2008/layout/HorizontalMultiLevelHierarchy"/>
    <dgm:cxn modelId="{7B637B17-90BA-4A6D-A7F6-50CDE70BA2B4}" type="presParOf" srcId="{10C4CCAD-2BFE-4967-ADA3-78F620CB60EC}" destId="{B6E212C0-3336-459E-B764-D44C4E2A6002}" srcOrd="3" destOrd="0" presId="urn:microsoft.com/office/officeart/2008/layout/HorizontalMultiLevelHierarchy"/>
    <dgm:cxn modelId="{15E2A281-D804-44A7-A542-A56CADD0BDBD}" type="presParOf" srcId="{B6E212C0-3336-459E-B764-D44C4E2A6002}" destId="{849A3F40-E20E-4A06-ACAE-D80552B3D87A}" srcOrd="0" destOrd="0" presId="urn:microsoft.com/office/officeart/2008/layout/HorizontalMultiLevelHierarchy"/>
    <dgm:cxn modelId="{9F2060BE-5D45-4EF5-A4EA-78AC87B44EC1}" type="presParOf" srcId="{B6E212C0-3336-459E-B764-D44C4E2A6002}" destId="{CB756F15-B00F-47E0-AC57-A64D7B9C579F}" srcOrd="1" destOrd="0" presId="urn:microsoft.com/office/officeart/2008/layout/HorizontalMultiLevelHierarchy"/>
    <dgm:cxn modelId="{B7972011-61DE-4894-BEBF-8573ACCC783C}" type="presParOf" srcId="{10C4CCAD-2BFE-4967-ADA3-78F620CB60EC}" destId="{36C0E85C-1645-403B-9995-D19C1E0C92D1}" srcOrd="4" destOrd="0" presId="urn:microsoft.com/office/officeart/2008/layout/HorizontalMultiLevelHierarchy"/>
    <dgm:cxn modelId="{771FC3DA-CE13-4263-BA95-8B3B613F0CE0}" type="presParOf" srcId="{36C0E85C-1645-403B-9995-D19C1E0C92D1}" destId="{35CB1EA6-77D6-491A-8E69-FBEA4292E361}" srcOrd="0" destOrd="0" presId="urn:microsoft.com/office/officeart/2008/layout/HorizontalMultiLevelHierarchy"/>
    <dgm:cxn modelId="{D03D0371-7629-4263-980B-FF1673FC86EE}" type="presParOf" srcId="{10C4CCAD-2BFE-4967-ADA3-78F620CB60EC}" destId="{EDB08A0D-EF2D-498C-A375-D4742BEDF548}" srcOrd="5" destOrd="0" presId="urn:microsoft.com/office/officeart/2008/layout/HorizontalMultiLevelHierarchy"/>
    <dgm:cxn modelId="{3F40B51D-E552-432B-B96A-1F784F1D2EFD}" type="presParOf" srcId="{EDB08A0D-EF2D-498C-A375-D4742BEDF548}" destId="{2B4C13B4-9EAB-4827-B866-713A397A6842}" srcOrd="0" destOrd="0" presId="urn:microsoft.com/office/officeart/2008/layout/HorizontalMultiLevelHierarchy"/>
    <dgm:cxn modelId="{F0277D5E-AFD0-4640-AA30-D3D136C28681}" type="presParOf" srcId="{EDB08A0D-EF2D-498C-A375-D4742BEDF548}" destId="{E65CFF18-F8B8-46EB-ABD6-AB9EA8C7B3A6}" srcOrd="1" destOrd="0" presId="urn:microsoft.com/office/officeart/2008/layout/HorizontalMultiLevelHierarchy"/>
    <dgm:cxn modelId="{3C31803F-F8CF-4C89-93F0-4199ED76CA5E}" type="presParOf" srcId="{10C4CCAD-2BFE-4967-ADA3-78F620CB60EC}" destId="{2A18642B-55F9-4049-BA85-24D189B3489A}" srcOrd="6" destOrd="0" presId="urn:microsoft.com/office/officeart/2008/layout/HorizontalMultiLevelHierarchy"/>
    <dgm:cxn modelId="{D9215D87-8855-4A87-83D2-5A8B4DFE9F18}" type="presParOf" srcId="{2A18642B-55F9-4049-BA85-24D189B3489A}" destId="{D67E6777-6894-4239-84DD-E96E8F8E5469}" srcOrd="0" destOrd="0" presId="urn:microsoft.com/office/officeart/2008/layout/HorizontalMultiLevelHierarchy"/>
    <dgm:cxn modelId="{35AFFDEB-AE91-4042-9006-159B1A66439E}" type="presParOf" srcId="{10C4CCAD-2BFE-4967-ADA3-78F620CB60EC}" destId="{AF20AC67-BB69-46C5-AA52-9C8232B17677}" srcOrd="7" destOrd="0" presId="urn:microsoft.com/office/officeart/2008/layout/HorizontalMultiLevelHierarchy"/>
    <dgm:cxn modelId="{FA8DFA9B-0231-4394-BD88-C9D91E25078A}" type="presParOf" srcId="{AF20AC67-BB69-46C5-AA52-9C8232B17677}" destId="{66485E1E-15B1-41EC-A5C2-F8C5CF948DEC}" srcOrd="0" destOrd="0" presId="urn:microsoft.com/office/officeart/2008/layout/HorizontalMultiLevelHierarchy"/>
    <dgm:cxn modelId="{56AE141D-D623-4939-AF1B-6837B5FE6E8B}" type="presParOf" srcId="{AF20AC67-BB69-46C5-AA52-9C8232B17677}" destId="{F8E71D4F-4E05-4483-9E51-8007EC284274}" srcOrd="1" destOrd="0" presId="urn:microsoft.com/office/officeart/2008/layout/HorizontalMultiLevelHierarchy"/>
    <dgm:cxn modelId="{02AA52FF-D0BF-4D96-8ED7-CAF48BC1845C}" type="presParOf" srcId="{10C4CCAD-2BFE-4967-ADA3-78F620CB60EC}" destId="{B3503BCF-4E59-415A-A011-3E1C54BC94D3}" srcOrd="8" destOrd="0" presId="urn:microsoft.com/office/officeart/2008/layout/HorizontalMultiLevelHierarchy"/>
    <dgm:cxn modelId="{64E5F879-B26C-4F6A-B2F0-B30B68A3D533}" type="presParOf" srcId="{B3503BCF-4E59-415A-A011-3E1C54BC94D3}" destId="{9DC03A56-D1B0-4FDA-B931-2D7D9F2ACED0}" srcOrd="0" destOrd="0" presId="urn:microsoft.com/office/officeart/2008/layout/HorizontalMultiLevelHierarchy"/>
    <dgm:cxn modelId="{CF191260-A00D-49A1-8950-44F68D4C48AE}" type="presParOf" srcId="{10C4CCAD-2BFE-4967-ADA3-78F620CB60EC}" destId="{841A01AA-A44C-4BE9-9DD6-D7FCB74F4786}" srcOrd="9" destOrd="0" presId="urn:microsoft.com/office/officeart/2008/layout/HorizontalMultiLevelHierarchy"/>
    <dgm:cxn modelId="{67E91FB5-E0A0-4267-9AE8-F13C63EFCA10}" type="presParOf" srcId="{841A01AA-A44C-4BE9-9DD6-D7FCB74F4786}" destId="{72EA681D-6DBD-4FE6-B6A6-63A0BC261686}" srcOrd="0" destOrd="0" presId="urn:microsoft.com/office/officeart/2008/layout/HorizontalMultiLevelHierarchy"/>
    <dgm:cxn modelId="{DEB1EB3B-335F-4EE8-A100-FD8E921B210B}" type="presParOf" srcId="{841A01AA-A44C-4BE9-9DD6-D7FCB74F4786}" destId="{3DFD59BD-6292-4003-A21A-4D9079EE7C96}" srcOrd="1" destOrd="0" presId="urn:microsoft.com/office/officeart/2008/layout/HorizontalMultiLevelHierarchy"/>
    <dgm:cxn modelId="{0ABF9932-DCE6-4E59-A82E-57DFBC37D0AA}" type="presParOf" srcId="{10C4CCAD-2BFE-4967-ADA3-78F620CB60EC}" destId="{104A4E83-AEEA-4771-B2D9-5ED770880FA6}" srcOrd="10" destOrd="0" presId="urn:microsoft.com/office/officeart/2008/layout/HorizontalMultiLevelHierarchy"/>
    <dgm:cxn modelId="{CD198089-C76F-4650-9C1E-B8ACC3EDF75D}" type="presParOf" srcId="{104A4E83-AEEA-4771-B2D9-5ED770880FA6}" destId="{B07F8E52-03C9-4274-AF7A-4B36E06862CB}" srcOrd="0" destOrd="0" presId="urn:microsoft.com/office/officeart/2008/layout/HorizontalMultiLevelHierarchy"/>
    <dgm:cxn modelId="{83891847-EC73-4330-8D44-CBA0804A3E44}" type="presParOf" srcId="{10C4CCAD-2BFE-4967-ADA3-78F620CB60EC}" destId="{98A77D7F-EBCB-46A4-8B8A-1CB0E4311B97}" srcOrd="11" destOrd="0" presId="urn:microsoft.com/office/officeart/2008/layout/HorizontalMultiLevelHierarchy"/>
    <dgm:cxn modelId="{63DD5386-949F-4F25-9826-59098A930F82}" type="presParOf" srcId="{98A77D7F-EBCB-46A4-8B8A-1CB0E4311B97}" destId="{6C41F3A3-0A4B-4ECC-AE35-4839A31F8342}" srcOrd="0" destOrd="0" presId="urn:microsoft.com/office/officeart/2008/layout/HorizontalMultiLevelHierarchy"/>
    <dgm:cxn modelId="{2C881F20-D14B-4572-944D-C074891A4BFC}" type="presParOf" srcId="{98A77D7F-EBCB-46A4-8B8A-1CB0E4311B97}" destId="{5683C22B-74C2-4C83-9CC3-1E89CC755EAC}" srcOrd="1" destOrd="0" presId="urn:microsoft.com/office/officeart/2008/layout/HorizontalMultiLevelHierarchy"/>
    <dgm:cxn modelId="{3974E6E6-8DE2-422E-8A77-DE10382D7320}" type="presParOf" srcId="{10C4CCAD-2BFE-4967-ADA3-78F620CB60EC}" destId="{6498EF5D-4299-45CF-8C43-2CF1E4CBA3C1}" srcOrd="12" destOrd="0" presId="urn:microsoft.com/office/officeart/2008/layout/HorizontalMultiLevelHierarchy"/>
    <dgm:cxn modelId="{671BC951-1570-4B68-8A91-54B5B100DAB7}" type="presParOf" srcId="{6498EF5D-4299-45CF-8C43-2CF1E4CBA3C1}" destId="{79460C7B-DC55-4A65-81D6-2380FDDF2825}" srcOrd="0" destOrd="0" presId="urn:microsoft.com/office/officeart/2008/layout/HorizontalMultiLevelHierarchy"/>
    <dgm:cxn modelId="{800B1103-DD42-4E11-8A5B-56D30925EB40}" type="presParOf" srcId="{10C4CCAD-2BFE-4967-ADA3-78F620CB60EC}" destId="{E2A15BF5-4323-4CF9-8F47-1BA6BF8F734E}" srcOrd="13" destOrd="0" presId="urn:microsoft.com/office/officeart/2008/layout/HorizontalMultiLevelHierarchy"/>
    <dgm:cxn modelId="{42698AF9-A980-4689-AB16-E4F7AAA8229E}" type="presParOf" srcId="{E2A15BF5-4323-4CF9-8F47-1BA6BF8F734E}" destId="{3AC522A9-7079-40B6-9741-DAD38071D7D7}" srcOrd="0" destOrd="0" presId="urn:microsoft.com/office/officeart/2008/layout/HorizontalMultiLevelHierarchy"/>
    <dgm:cxn modelId="{DE175BAE-B722-4BF1-B67A-9E517B585327}" type="presParOf" srcId="{E2A15BF5-4323-4CF9-8F47-1BA6BF8F734E}" destId="{055B086E-7C73-40E7-90A7-8609BE8882CA}" srcOrd="1" destOrd="0" presId="urn:microsoft.com/office/officeart/2008/layout/HorizontalMultiLevelHierarchy"/>
    <dgm:cxn modelId="{BAE8EF08-D43A-49E0-BBCA-7B070774F756}" type="presParOf" srcId="{10C4CCAD-2BFE-4967-ADA3-78F620CB60EC}" destId="{DC5B0AB0-E084-42B8-AA24-5AD16AAFDC48}" srcOrd="14" destOrd="0" presId="urn:microsoft.com/office/officeart/2008/layout/HorizontalMultiLevelHierarchy"/>
    <dgm:cxn modelId="{5524EA33-5F05-410A-97CF-2C8EC112976B}" type="presParOf" srcId="{DC5B0AB0-E084-42B8-AA24-5AD16AAFDC48}" destId="{81528D9A-B19E-4C12-B4BF-0FC80AB86A1D}" srcOrd="0" destOrd="0" presId="urn:microsoft.com/office/officeart/2008/layout/HorizontalMultiLevelHierarchy"/>
    <dgm:cxn modelId="{8031F826-605B-4BBA-A064-D2CD092682AD}" type="presParOf" srcId="{10C4CCAD-2BFE-4967-ADA3-78F620CB60EC}" destId="{4A141EF4-7BA8-4966-A6B7-3CE951F0789F}" srcOrd="15" destOrd="0" presId="urn:microsoft.com/office/officeart/2008/layout/HorizontalMultiLevelHierarchy"/>
    <dgm:cxn modelId="{A31B7925-08D8-4DCC-B011-A1FC60C62AF6}" type="presParOf" srcId="{4A141EF4-7BA8-4966-A6B7-3CE951F0789F}" destId="{F8D75EA4-894E-40AF-B8DE-8E4A666C2391}" srcOrd="0" destOrd="0" presId="urn:microsoft.com/office/officeart/2008/layout/HorizontalMultiLevelHierarchy"/>
    <dgm:cxn modelId="{28447EB2-A922-4F50-8448-D1C73096C496}" type="presParOf" srcId="{4A141EF4-7BA8-4966-A6B7-3CE951F0789F}" destId="{B954A7D7-13FF-4D0B-AD72-D07BB96E388A}" srcOrd="1" destOrd="0" presId="urn:microsoft.com/office/officeart/2008/layout/HorizontalMultiLevelHierarchy"/>
    <dgm:cxn modelId="{4A7AE562-F985-422E-9AF3-C2BE50AE41A3}" type="presParOf" srcId="{10C4CCAD-2BFE-4967-ADA3-78F620CB60EC}" destId="{31460518-98EA-4089-A59A-22789CF92ECF}" srcOrd="16" destOrd="0" presId="urn:microsoft.com/office/officeart/2008/layout/HorizontalMultiLevelHierarchy"/>
    <dgm:cxn modelId="{DD2D9C61-FA1B-4276-B94F-326792101B96}" type="presParOf" srcId="{31460518-98EA-4089-A59A-22789CF92ECF}" destId="{6EE3C76F-21C7-485B-ACA0-782C21ACB1B2}" srcOrd="0" destOrd="0" presId="urn:microsoft.com/office/officeart/2008/layout/HorizontalMultiLevelHierarchy"/>
    <dgm:cxn modelId="{E782E38F-6692-495A-AE42-69C46A9F54BB}" type="presParOf" srcId="{10C4CCAD-2BFE-4967-ADA3-78F620CB60EC}" destId="{33E471FC-FDE7-4D6C-905A-E313B5562B7A}" srcOrd="17" destOrd="0" presId="urn:microsoft.com/office/officeart/2008/layout/HorizontalMultiLevelHierarchy"/>
    <dgm:cxn modelId="{31DF82CA-97CA-4A19-8C47-29F3319F6B27}" type="presParOf" srcId="{33E471FC-FDE7-4D6C-905A-E313B5562B7A}" destId="{668BFE10-6714-422D-94D3-88D256EDB5F5}" srcOrd="0" destOrd="0" presId="urn:microsoft.com/office/officeart/2008/layout/HorizontalMultiLevelHierarchy"/>
    <dgm:cxn modelId="{B301F7AC-E39D-43F5-9743-C3F25CF58CA2}" type="presParOf" srcId="{33E471FC-FDE7-4D6C-905A-E313B5562B7A}" destId="{F36070CE-7276-47C2-B00B-D5DB5402C2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998EA8-1131-404D-B74E-85B8FB63ABAC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0FFED-A438-416D-8266-EBA0C60C474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/>
            <a:t>Методы лечения позвоночника</a:t>
          </a:r>
        </a:p>
      </dgm:t>
    </dgm:pt>
    <dgm:pt modelId="{19959187-639E-4A0D-8036-EF2C72E2DF22}" type="parTrans" cxnId="{FF98E658-77B7-4C13-A686-4F1D7560E212}">
      <dgm:prSet/>
      <dgm:spPr/>
      <dgm:t>
        <a:bodyPr/>
        <a:lstStyle/>
        <a:p>
          <a:endParaRPr lang="ru-RU"/>
        </a:p>
      </dgm:t>
    </dgm:pt>
    <dgm:pt modelId="{F020FE8C-316B-4259-904B-CC60D6397764}" type="sibTrans" cxnId="{FF98E658-77B7-4C13-A686-4F1D7560E212}">
      <dgm:prSet/>
      <dgm:spPr/>
      <dgm:t>
        <a:bodyPr/>
        <a:lstStyle/>
        <a:p>
          <a:endParaRPr lang="ru-RU"/>
        </a:p>
      </dgm:t>
    </dgm:pt>
    <dgm:pt modelId="{83E4CA9A-E14C-45E0-A84D-573DFF97AADE}" type="asst">
      <dgm:prSet phldrT="[Текст]" custT="1"/>
      <dgm:spPr/>
      <dgm:t>
        <a:bodyPr/>
        <a:lstStyle/>
        <a:p>
          <a:r>
            <a:rPr lang="ru-RU" sz="1200"/>
            <a:t>Лечебная физкультура</a:t>
          </a:r>
        </a:p>
      </dgm:t>
    </dgm:pt>
    <dgm:pt modelId="{E2D00775-E216-4977-8374-77825A34EBA9}" type="parTrans" cxnId="{1869BEFB-9467-4264-B43B-A6D9B0FECFC4}">
      <dgm:prSet/>
      <dgm:spPr/>
      <dgm:t>
        <a:bodyPr/>
        <a:lstStyle/>
        <a:p>
          <a:endParaRPr lang="ru-RU"/>
        </a:p>
      </dgm:t>
    </dgm:pt>
    <dgm:pt modelId="{6C0DF880-B865-4E38-A6BA-BC96040CFC80}" type="sibTrans" cxnId="{1869BEFB-9467-4264-B43B-A6D9B0FECFC4}">
      <dgm:prSet/>
      <dgm:spPr/>
      <dgm:t>
        <a:bodyPr/>
        <a:lstStyle/>
        <a:p>
          <a:endParaRPr lang="ru-RU"/>
        </a:p>
      </dgm:t>
    </dgm:pt>
    <dgm:pt modelId="{AE8BE781-37AC-429E-B3A8-1EEDE2E39930}">
      <dgm:prSet phldrT="[Текст]" custT="1"/>
      <dgm:spPr/>
      <dgm:t>
        <a:bodyPr/>
        <a:lstStyle/>
        <a:p>
          <a:r>
            <a:rPr lang="ru-RU" sz="1200"/>
            <a:t>Авторские методики (комплексный подход)</a:t>
          </a:r>
        </a:p>
      </dgm:t>
    </dgm:pt>
    <dgm:pt modelId="{4108A4B2-A200-4078-9463-3F9D7805E73C}" type="parTrans" cxnId="{EBE873B6-F93D-4792-80C0-2826C2504006}">
      <dgm:prSet/>
      <dgm:spPr/>
      <dgm:t>
        <a:bodyPr/>
        <a:lstStyle/>
        <a:p>
          <a:endParaRPr lang="ru-RU"/>
        </a:p>
      </dgm:t>
    </dgm:pt>
    <dgm:pt modelId="{54E1EF5E-06A9-4139-A778-5F3D3B2A29B1}" type="sibTrans" cxnId="{EBE873B6-F93D-4792-80C0-2826C2504006}">
      <dgm:prSet/>
      <dgm:spPr/>
      <dgm:t>
        <a:bodyPr/>
        <a:lstStyle/>
        <a:p>
          <a:endParaRPr lang="ru-RU"/>
        </a:p>
      </dgm:t>
    </dgm:pt>
    <dgm:pt modelId="{7B70B0A8-6899-463E-B546-9BADAFEF95FC}">
      <dgm:prSet phldrT="[Текст]" custT="1"/>
      <dgm:spPr/>
      <dgm:t>
        <a:bodyPr/>
        <a:lstStyle/>
        <a:p>
          <a:r>
            <a:rPr lang="ru-RU" sz="1200"/>
            <a:t>Физеотерапия</a:t>
          </a:r>
        </a:p>
      </dgm:t>
    </dgm:pt>
    <dgm:pt modelId="{F2B14EBC-4047-4381-A411-F41C3CC584AD}" type="parTrans" cxnId="{3DAFBB70-84D3-4D06-8F79-C5A9A6A86F34}">
      <dgm:prSet/>
      <dgm:spPr/>
      <dgm:t>
        <a:bodyPr/>
        <a:lstStyle/>
        <a:p>
          <a:endParaRPr lang="ru-RU"/>
        </a:p>
      </dgm:t>
    </dgm:pt>
    <dgm:pt modelId="{3C1AC799-A461-4EC4-A4BA-1E35C6E6F2C0}" type="sibTrans" cxnId="{3DAFBB70-84D3-4D06-8F79-C5A9A6A86F34}">
      <dgm:prSet/>
      <dgm:spPr/>
      <dgm:t>
        <a:bodyPr/>
        <a:lstStyle/>
        <a:p>
          <a:endParaRPr lang="ru-RU"/>
        </a:p>
      </dgm:t>
    </dgm:pt>
    <dgm:pt modelId="{EE9EFBBA-D6F0-409D-BE7E-0337172D04B0}">
      <dgm:prSet phldrT="[Текст]" custT="1"/>
      <dgm:spPr/>
      <dgm:t>
        <a:bodyPr/>
        <a:lstStyle/>
        <a:p>
          <a:r>
            <a:rPr lang="ru-RU" sz="1200"/>
            <a:t>Массаж</a:t>
          </a:r>
        </a:p>
      </dgm:t>
    </dgm:pt>
    <dgm:pt modelId="{50F6231B-B923-4627-A3B4-12090F06A450}" type="parTrans" cxnId="{70679ED1-0AD0-4BE0-89CC-7B3E720BB9E0}">
      <dgm:prSet/>
      <dgm:spPr/>
      <dgm:t>
        <a:bodyPr/>
        <a:lstStyle/>
        <a:p>
          <a:endParaRPr lang="ru-RU"/>
        </a:p>
      </dgm:t>
    </dgm:pt>
    <dgm:pt modelId="{DEEEA198-5274-4A54-9158-19CA64702739}" type="sibTrans" cxnId="{70679ED1-0AD0-4BE0-89CC-7B3E720BB9E0}">
      <dgm:prSet/>
      <dgm:spPr/>
      <dgm:t>
        <a:bodyPr/>
        <a:lstStyle/>
        <a:p>
          <a:endParaRPr lang="ru-RU"/>
        </a:p>
      </dgm:t>
    </dgm:pt>
    <dgm:pt modelId="{DD0C12EC-0B1B-47F9-A502-6C681EC9BF8C}">
      <dgm:prSet phldrT="[Текст]" custT="1"/>
      <dgm:spPr/>
      <dgm:t>
        <a:bodyPr/>
        <a:lstStyle/>
        <a:p>
          <a:r>
            <a:rPr lang="ru-RU" sz="1200"/>
            <a:t>Рефлексотерапия</a:t>
          </a:r>
        </a:p>
      </dgm:t>
    </dgm:pt>
    <dgm:pt modelId="{46BAFCF5-4C32-49E4-A91F-4C1C151B3B29}" type="parTrans" cxnId="{DA8F0466-7CE1-434C-B3C5-1DBF7A7EDF1E}">
      <dgm:prSet/>
      <dgm:spPr/>
      <dgm:t>
        <a:bodyPr/>
        <a:lstStyle/>
        <a:p>
          <a:endParaRPr lang="ru-RU"/>
        </a:p>
      </dgm:t>
    </dgm:pt>
    <dgm:pt modelId="{EED7AF1B-81A5-44F4-ABBB-0F70F4086738}" type="sibTrans" cxnId="{DA8F0466-7CE1-434C-B3C5-1DBF7A7EDF1E}">
      <dgm:prSet/>
      <dgm:spPr/>
      <dgm:t>
        <a:bodyPr/>
        <a:lstStyle/>
        <a:p>
          <a:endParaRPr lang="ru-RU"/>
        </a:p>
      </dgm:t>
    </dgm:pt>
    <dgm:pt modelId="{9BF6591C-8021-46FF-A232-418CCE7AEE54}">
      <dgm:prSet phldrT="[Текст]" custT="1"/>
      <dgm:spPr/>
      <dgm:t>
        <a:bodyPr/>
        <a:lstStyle/>
        <a:p>
          <a:r>
            <a:rPr lang="ru-RU" sz="1200"/>
            <a:t>Мануальная терапия</a:t>
          </a:r>
        </a:p>
      </dgm:t>
    </dgm:pt>
    <dgm:pt modelId="{494EBADA-76D0-499F-B3D4-C307C714C5EB}" type="parTrans" cxnId="{724495B3-FCAD-41F5-B547-66107DC379F1}">
      <dgm:prSet/>
      <dgm:spPr/>
      <dgm:t>
        <a:bodyPr/>
        <a:lstStyle/>
        <a:p>
          <a:endParaRPr lang="ru-RU"/>
        </a:p>
      </dgm:t>
    </dgm:pt>
    <dgm:pt modelId="{6A40AB07-8DCD-40D2-9D17-4679B3141047}" type="sibTrans" cxnId="{724495B3-FCAD-41F5-B547-66107DC379F1}">
      <dgm:prSet/>
      <dgm:spPr/>
      <dgm:t>
        <a:bodyPr/>
        <a:lstStyle/>
        <a:p>
          <a:endParaRPr lang="ru-RU"/>
        </a:p>
      </dgm:t>
    </dgm:pt>
    <dgm:pt modelId="{D4B5C7E9-AB86-4D0C-97D4-928ECCA4AA64}">
      <dgm:prSet phldrT="[Текст]" custT="1"/>
      <dgm:spPr/>
      <dgm:t>
        <a:bodyPr/>
        <a:lstStyle/>
        <a:p>
          <a:r>
            <a:rPr lang="ru-RU" sz="1200"/>
            <a:t>Тракция (вытяжение)</a:t>
          </a:r>
        </a:p>
      </dgm:t>
    </dgm:pt>
    <dgm:pt modelId="{1DC4D595-EFF9-4E4C-B14C-F8D7E3C7499D}" type="parTrans" cxnId="{342D708C-ACBD-4E59-BAEE-6EF1CC6ED47D}">
      <dgm:prSet/>
      <dgm:spPr/>
      <dgm:t>
        <a:bodyPr/>
        <a:lstStyle/>
        <a:p>
          <a:endParaRPr lang="ru-RU"/>
        </a:p>
      </dgm:t>
    </dgm:pt>
    <dgm:pt modelId="{5F5798F3-AC3A-46D7-AF0A-CC922CFA5F40}" type="sibTrans" cxnId="{342D708C-ACBD-4E59-BAEE-6EF1CC6ED47D}">
      <dgm:prSet/>
      <dgm:spPr/>
      <dgm:t>
        <a:bodyPr/>
        <a:lstStyle/>
        <a:p>
          <a:endParaRPr lang="ru-RU"/>
        </a:p>
      </dgm:t>
    </dgm:pt>
    <dgm:pt modelId="{0132FD00-CB0F-42DE-BC41-A2533235000F}">
      <dgm:prSet phldrT="[Текст]" custT="1"/>
      <dgm:spPr/>
      <dgm:t>
        <a:bodyPr/>
        <a:lstStyle/>
        <a:p>
          <a:r>
            <a:rPr lang="ru-RU" sz="1200"/>
            <a:t>Медикаментозная терапия</a:t>
          </a:r>
        </a:p>
      </dgm:t>
    </dgm:pt>
    <dgm:pt modelId="{CD71D914-866B-491E-B743-C898ED8E0D18}" type="parTrans" cxnId="{AEF7221A-3002-46A0-AB22-B0BFABBD51B9}">
      <dgm:prSet/>
      <dgm:spPr/>
      <dgm:t>
        <a:bodyPr/>
        <a:lstStyle/>
        <a:p>
          <a:endParaRPr lang="ru-RU"/>
        </a:p>
      </dgm:t>
    </dgm:pt>
    <dgm:pt modelId="{636CA6ED-895B-4FF5-9597-C3A338A5110B}" type="sibTrans" cxnId="{AEF7221A-3002-46A0-AB22-B0BFABBD51B9}">
      <dgm:prSet/>
      <dgm:spPr/>
      <dgm:t>
        <a:bodyPr/>
        <a:lstStyle/>
        <a:p>
          <a:endParaRPr lang="ru-RU"/>
        </a:p>
      </dgm:t>
    </dgm:pt>
    <dgm:pt modelId="{F8F401D1-9AD3-4973-B711-C50EDE86A17F}" type="pres">
      <dgm:prSet presAssocID="{DE998EA8-1131-404D-B74E-85B8FB63AB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1190E-9C48-49F8-81A6-150D054DB775}" type="pres">
      <dgm:prSet presAssocID="{F830FFED-A438-416D-8266-EBA0C60C4741}" presName="root1" presStyleCnt="0"/>
      <dgm:spPr/>
    </dgm:pt>
    <dgm:pt modelId="{92BD90AA-1CD4-40D7-A807-407C6EB1E83A}" type="pres">
      <dgm:prSet presAssocID="{F830FFED-A438-416D-8266-EBA0C60C4741}" presName="LevelOneTextNode" presStyleLbl="node0" presStyleIdx="0" presStyleCnt="1" custScaleY="75986" custLinFactNeighborX="2677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4CCAD-2BFE-4967-ADA3-78F620CB60EC}" type="pres">
      <dgm:prSet presAssocID="{F830FFED-A438-416D-8266-EBA0C60C4741}" presName="level2hierChild" presStyleCnt="0"/>
      <dgm:spPr/>
    </dgm:pt>
    <dgm:pt modelId="{05728AAD-16B0-4DE7-BCA7-E98CB917405B}" type="pres">
      <dgm:prSet presAssocID="{E2D00775-E216-4977-8374-77825A34EBA9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548B2AC2-1D86-43F4-A192-1EDD8D267FEB}" type="pres">
      <dgm:prSet presAssocID="{E2D00775-E216-4977-8374-77825A34EBA9}" presName="connTx" presStyleLbl="parChTrans1D2" presStyleIdx="0" presStyleCnt="8"/>
      <dgm:spPr/>
      <dgm:t>
        <a:bodyPr/>
        <a:lstStyle/>
        <a:p>
          <a:endParaRPr lang="ru-RU"/>
        </a:p>
      </dgm:t>
    </dgm:pt>
    <dgm:pt modelId="{C439E034-7580-4309-9246-6FDBD1CD8640}" type="pres">
      <dgm:prSet presAssocID="{83E4CA9A-E14C-45E0-A84D-573DFF97AADE}" presName="root2" presStyleCnt="0"/>
      <dgm:spPr/>
    </dgm:pt>
    <dgm:pt modelId="{E79CF6D9-15DD-4DEC-8F94-1210BBD43463}" type="pres">
      <dgm:prSet presAssocID="{83E4CA9A-E14C-45E0-A84D-573DFF97AADE}" presName="LevelTwoTextNode" presStyleLbl="asst1" presStyleIdx="0" presStyleCnt="1" custScaleX="102167" custScaleY="29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7E930-F5E5-4200-B4A0-99045BE15651}" type="pres">
      <dgm:prSet presAssocID="{83E4CA9A-E14C-45E0-A84D-573DFF97AADE}" presName="level3hierChild" presStyleCnt="0"/>
      <dgm:spPr/>
    </dgm:pt>
    <dgm:pt modelId="{FF8A60F4-64F8-4EA2-9E00-EEA8E9520A33}" type="pres">
      <dgm:prSet presAssocID="{4108A4B2-A200-4078-9463-3F9D7805E73C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419298C1-EE60-4837-AEE6-36D2EC433CB2}" type="pres">
      <dgm:prSet presAssocID="{4108A4B2-A200-4078-9463-3F9D7805E73C}" presName="connTx" presStyleLbl="parChTrans1D2" presStyleIdx="1" presStyleCnt="8"/>
      <dgm:spPr/>
      <dgm:t>
        <a:bodyPr/>
        <a:lstStyle/>
        <a:p>
          <a:endParaRPr lang="ru-RU"/>
        </a:p>
      </dgm:t>
    </dgm:pt>
    <dgm:pt modelId="{B6E212C0-3336-459E-B764-D44C4E2A6002}" type="pres">
      <dgm:prSet presAssocID="{AE8BE781-37AC-429E-B3A8-1EEDE2E39930}" presName="root2" presStyleCnt="0"/>
      <dgm:spPr/>
    </dgm:pt>
    <dgm:pt modelId="{849A3F40-E20E-4A06-ACAE-D80552B3D87A}" type="pres">
      <dgm:prSet presAssocID="{AE8BE781-37AC-429E-B3A8-1EEDE2E39930}" presName="LevelTwoTextNode" presStyleLbl="node2" presStyleIdx="0" presStyleCnt="7" custScaleX="101967" custScaleY="490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756F15-B00F-47E0-AC57-A64D7B9C579F}" type="pres">
      <dgm:prSet presAssocID="{AE8BE781-37AC-429E-B3A8-1EEDE2E39930}" presName="level3hierChild" presStyleCnt="0"/>
      <dgm:spPr/>
    </dgm:pt>
    <dgm:pt modelId="{36C0E85C-1645-403B-9995-D19C1E0C92D1}" type="pres">
      <dgm:prSet presAssocID="{F2B14EBC-4047-4381-A411-F41C3CC584AD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35CB1EA6-77D6-491A-8E69-FBEA4292E361}" type="pres">
      <dgm:prSet presAssocID="{F2B14EBC-4047-4381-A411-F41C3CC584AD}" presName="connTx" presStyleLbl="parChTrans1D2" presStyleIdx="2" presStyleCnt="8"/>
      <dgm:spPr/>
      <dgm:t>
        <a:bodyPr/>
        <a:lstStyle/>
        <a:p>
          <a:endParaRPr lang="ru-RU"/>
        </a:p>
      </dgm:t>
    </dgm:pt>
    <dgm:pt modelId="{EDB08A0D-EF2D-498C-A375-D4742BEDF548}" type="pres">
      <dgm:prSet presAssocID="{7B70B0A8-6899-463E-B546-9BADAFEF95FC}" presName="root2" presStyleCnt="0"/>
      <dgm:spPr/>
    </dgm:pt>
    <dgm:pt modelId="{2B4C13B4-9EAB-4827-B866-713A397A6842}" type="pres">
      <dgm:prSet presAssocID="{7B70B0A8-6899-463E-B546-9BADAFEF95FC}" presName="LevelTwoTextNode" presStyleLbl="node2" presStyleIdx="1" presStyleCnt="7" custScaleX="102942" custScaleY="29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5CFF18-F8B8-46EB-ABD6-AB9EA8C7B3A6}" type="pres">
      <dgm:prSet presAssocID="{7B70B0A8-6899-463E-B546-9BADAFEF95FC}" presName="level3hierChild" presStyleCnt="0"/>
      <dgm:spPr/>
    </dgm:pt>
    <dgm:pt modelId="{2A18642B-55F9-4049-BA85-24D189B3489A}" type="pres">
      <dgm:prSet presAssocID="{50F6231B-B923-4627-A3B4-12090F06A450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D67E6777-6894-4239-84DD-E96E8F8E5469}" type="pres">
      <dgm:prSet presAssocID="{50F6231B-B923-4627-A3B4-12090F06A450}" presName="connTx" presStyleLbl="parChTrans1D2" presStyleIdx="3" presStyleCnt="8"/>
      <dgm:spPr/>
      <dgm:t>
        <a:bodyPr/>
        <a:lstStyle/>
        <a:p>
          <a:endParaRPr lang="ru-RU"/>
        </a:p>
      </dgm:t>
    </dgm:pt>
    <dgm:pt modelId="{AF20AC67-BB69-46C5-AA52-9C8232B17677}" type="pres">
      <dgm:prSet presAssocID="{EE9EFBBA-D6F0-409D-BE7E-0337172D04B0}" presName="root2" presStyleCnt="0"/>
      <dgm:spPr/>
    </dgm:pt>
    <dgm:pt modelId="{66485E1E-15B1-41EC-A5C2-F8C5CF948DEC}" type="pres">
      <dgm:prSet presAssocID="{EE9EFBBA-D6F0-409D-BE7E-0337172D04B0}" presName="LevelTwoTextNode" presStyleLbl="node2" presStyleIdx="2" presStyleCnt="7" custScaleX="102711" custScaleY="29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71D4F-4E05-4483-9E51-8007EC284274}" type="pres">
      <dgm:prSet presAssocID="{EE9EFBBA-D6F0-409D-BE7E-0337172D04B0}" presName="level3hierChild" presStyleCnt="0"/>
      <dgm:spPr/>
    </dgm:pt>
    <dgm:pt modelId="{B3503BCF-4E59-415A-A011-3E1C54BC94D3}" type="pres">
      <dgm:prSet presAssocID="{46BAFCF5-4C32-49E4-A91F-4C1C151B3B29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9DC03A56-D1B0-4FDA-B931-2D7D9F2ACED0}" type="pres">
      <dgm:prSet presAssocID="{46BAFCF5-4C32-49E4-A91F-4C1C151B3B29}" presName="connTx" presStyleLbl="parChTrans1D2" presStyleIdx="4" presStyleCnt="8"/>
      <dgm:spPr/>
      <dgm:t>
        <a:bodyPr/>
        <a:lstStyle/>
        <a:p>
          <a:endParaRPr lang="ru-RU"/>
        </a:p>
      </dgm:t>
    </dgm:pt>
    <dgm:pt modelId="{841A01AA-A44C-4BE9-9DD6-D7FCB74F4786}" type="pres">
      <dgm:prSet presAssocID="{DD0C12EC-0B1B-47F9-A502-6C681EC9BF8C}" presName="root2" presStyleCnt="0"/>
      <dgm:spPr/>
    </dgm:pt>
    <dgm:pt modelId="{72EA681D-6DBD-4FE6-B6A6-63A0BC261686}" type="pres">
      <dgm:prSet presAssocID="{DD0C12EC-0B1B-47F9-A502-6C681EC9BF8C}" presName="LevelTwoTextNode" presStyleLbl="node2" presStyleIdx="3" presStyleCnt="7" custScaleX="101587" custScaleY="29708" custLinFactNeighborX="885" custLinFactNeighborY="-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FD59BD-6292-4003-A21A-4D9079EE7C96}" type="pres">
      <dgm:prSet presAssocID="{DD0C12EC-0B1B-47F9-A502-6C681EC9BF8C}" presName="level3hierChild" presStyleCnt="0"/>
      <dgm:spPr/>
    </dgm:pt>
    <dgm:pt modelId="{104A4E83-AEEA-4771-B2D9-5ED770880FA6}" type="pres">
      <dgm:prSet presAssocID="{494EBADA-76D0-499F-B3D4-C307C714C5EB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B07F8E52-03C9-4274-AF7A-4B36E06862CB}" type="pres">
      <dgm:prSet presAssocID="{494EBADA-76D0-499F-B3D4-C307C714C5EB}" presName="connTx" presStyleLbl="parChTrans1D2" presStyleIdx="5" presStyleCnt="8"/>
      <dgm:spPr/>
      <dgm:t>
        <a:bodyPr/>
        <a:lstStyle/>
        <a:p>
          <a:endParaRPr lang="ru-RU"/>
        </a:p>
      </dgm:t>
    </dgm:pt>
    <dgm:pt modelId="{98A77D7F-EBCB-46A4-8B8A-1CB0E4311B97}" type="pres">
      <dgm:prSet presAssocID="{9BF6591C-8021-46FF-A232-418CCE7AEE54}" presName="root2" presStyleCnt="0"/>
      <dgm:spPr/>
    </dgm:pt>
    <dgm:pt modelId="{6C41F3A3-0A4B-4ECC-AE35-4839A31F8342}" type="pres">
      <dgm:prSet presAssocID="{9BF6591C-8021-46FF-A232-418CCE7AEE54}" presName="LevelTwoTextNode" presStyleLbl="node2" presStyleIdx="4" presStyleCnt="7" custScaleX="101383" custScaleY="29708" custLinFactNeighborX="885" custLinFactNeighborY="-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3C22B-74C2-4C83-9CC3-1E89CC755EAC}" type="pres">
      <dgm:prSet presAssocID="{9BF6591C-8021-46FF-A232-418CCE7AEE54}" presName="level3hierChild" presStyleCnt="0"/>
      <dgm:spPr/>
    </dgm:pt>
    <dgm:pt modelId="{6498EF5D-4299-45CF-8C43-2CF1E4CBA3C1}" type="pres">
      <dgm:prSet presAssocID="{1DC4D595-EFF9-4E4C-B14C-F8D7E3C7499D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79460C7B-DC55-4A65-81D6-2380FDDF2825}" type="pres">
      <dgm:prSet presAssocID="{1DC4D595-EFF9-4E4C-B14C-F8D7E3C7499D}" presName="connTx" presStyleLbl="parChTrans1D2" presStyleIdx="6" presStyleCnt="8"/>
      <dgm:spPr/>
      <dgm:t>
        <a:bodyPr/>
        <a:lstStyle/>
        <a:p>
          <a:endParaRPr lang="ru-RU"/>
        </a:p>
      </dgm:t>
    </dgm:pt>
    <dgm:pt modelId="{E2A15BF5-4323-4CF9-8F47-1BA6BF8F734E}" type="pres">
      <dgm:prSet presAssocID="{D4B5C7E9-AB86-4D0C-97D4-928ECCA4AA64}" presName="root2" presStyleCnt="0"/>
      <dgm:spPr/>
    </dgm:pt>
    <dgm:pt modelId="{3AC522A9-7079-40B6-9741-DAD38071D7D7}" type="pres">
      <dgm:prSet presAssocID="{D4B5C7E9-AB86-4D0C-97D4-928ECCA4AA64}" presName="LevelTwoTextNode" presStyleLbl="node2" presStyleIdx="5" presStyleCnt="7" custScaleX="102241" custScaleY="29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5B086E-7C73-40E7-90A7-8609BE8882CA}" type="pres">
      <dgm:prSet presAssocID="{D4B5C7E9-AB86-4D0C-97D4-928ECCA4AA64}" presName="level3hierChild" presStyleCnt="0"/>
      <dgm:spPr/>
    </dgm:pt>
    <dgm:pt modelId="{DC5B0AB0-E084-42B8-AA24-5AD16AAFDC48}" type="pres">
      <dgm:prSet presAssocID="{CD71D914-866B-491E-B743-C898ED8E0D18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81528D9A-B19E-4C12-B4BF-0FC80AB86A1D}" type="pres">
      <dgm:prSet presAssocID="{CD71D914-866B-491E-B743-C898ED8E0D18}" presName="connTx" presStyleLbl="parChTrans1D2" presStyleIdx="7" presStyleCnt="8"/>
      <dgm:spPr/>
      <dgm:t>
        <a:bodyPr/>
        <a:lstStyle/>
        <a:p>
          <a:endParaRPr lang="ru-RU"/>
        </a:p>
      </dgm:t>
    </dgm:pt>
    <dgm:pt modelId="{4A141EF4-7BA8-4966-A6B7-3CE951F0789F}" type="pres">
      <dgm:prSet presAssocID="{0132FD00-CB0F-42DE-BC41-A2533235000F}" presName="root2" presStyleCnt="0"/>
      <dgm:spPr/>
    </dgm:pt>
    <dgm:pt modelId="{F8D75EA4-894E-40AF-B8DE-8E4A666C2391}" type="pres">
      <dgm:prSet presAssocID="{0132FD00-CB0F-42DE-BC41-A2533235000F}" presName="LevelTwoTextNode" presStyleLbl="node2" presStyleIdx="6" presStyleCnt="7" custScaleX="101752" custScaleY="29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4A7D7-13FF-4D0B-AD72-D07BB96E388A}" type="pres">
      <dgm:prSet presAssocID="{0132FD00-CB0F-42DE-BC41-A2533235000F}" presName="level3hierChild" presStyleCnt="0"/>
      <dgm:spPr/>
    </dgm:pt>
  </dgm:ptLst>
  <dgm:cxnLst>
    <dgm:cxn modelId="{3EECF582-4286-4998-9254-96F07037C11E}" type="presOf" srcId="{4108A4B2-A200-4078-9463-3F9D7805E73C}" destId="{419298C1-EE60-4837-AEE6-36D2EC433CB2}" srcOrd="1" destOrd="0" presId="urn:microsoft.com/office/officeart/2008/layout/HorizontalMultiLevelHierarchy"/>
    <dgm:cxn modelId="{7962CC2E-2349-4113-BA9C-0E47E5139283}" type="presOf" srcId="{1DC4D595-EFF9-4E4C-B14C-F8D7E3C7499D}" destId="{6498EF5D-4299-45CF-8C43-2CF1E4CBA3C1}" srcOrd="0" destOrd="0" presId="urn:microsoft.com/office/officeart/2008/layout/HorizontalMultiLevelHierarchy"/>
    <dgm:cxn modelId="{B0B0CFAF-3E2E-48E2-8E22-BBFD2D864364}" type="presOf" srcId="{D4B5C7E9-AB86-4D0C-97D4-928ECCA4AA64}" destId="{3AC522A9-7079-40B6-9741-DAD38071D7D7}" srcOrd="0" destOrd="0" presId="urn:microsoft.com/office/officeart/2008/layout/HorizontalMultiLevelHierarchy"/>
    <dgm:cxn modelId="{DA8F0466-7CE1-434C-B3C5-1DBF7A7EDF1E}" srcId="{F830FFED-A438-416D-8266-EBA0C60C4741}" destId="{DD0C12EC-0B1B-47F9-A502-6C681EC9BF8C}" srcOrd="4" destOrd="0" parTransId="{46BAFCF5-4C32-49E4-A91F-4C1C151B3B29}" sibTransId="{EED7AF1B-81A5-44F4-ABBB-0F70F4086738}"/>
    <dgm:cxn modelId="{9385142F-E24F-45A0-8BB1-A5F5D2FDB23E}" type="presOf" srcId="{0132FD00-CB0F-42DE-BC41-A2533235000F}" destId="{F8D75EA4-894E-40AF-B8DE-8E4A666C2391}" srcOrd="0" destOrd="0" presId="urn:microsoft.com/office/officeart/2008/layout/HorizontalMultiLevelHierarchy"/>
    <dgm:cxn modelId="{342D708C-ACBD-4E59-BAEE-6EF1CC6ED47D}" srcId="{F830FFED-A438-416D-8266-EBA0C60C4741}" destId="{D4B5C7E9-AB86-4D0C-97D4-928ECCA4AA64}" srcOrd="6" destOrd="0" parTransId="{1DC4D595-EFF9-4E4C-B14C-F8D7E3C7499D}" sibTransId="{5F5798F3-AC3A-46D7-AF0A-CC922CFA5F40}"/>
    <dgm:cxn modelId="{06548B03-9D61-4007-84F0-254BC5C7B7BB}" type="presOf" srcId="{DE998EA8-1131-404D-B74E-85B8FB63ABAC}" destId="{F8F401D1-9AD3-4973-B711-C50EDE86A17F}" srcOrd="0" destOrd="0" presId="urn:microsoft.com/office/officeart/2008/layout/HorizontalMultiLevelHierarchy"/>
    <dgm:cxn modelId="{AAFF1066-0F5C-4877-B3A8-4E44A02ADE38}" type="presOf" srcId="{7B70B0A8-6899-463E-B546-9BADAFEF95FC}" destId="{2B4C13B4-9EAB-4827-B866-713A397A6842}" srcOrd="0" destOrd="0" presId="urn:microsoft.com/office/officeart/2008/layout/HorizontalMultiLevelHierarchy"/>
    <dgm:cxn modelId="{3DAFBB70-84D3-4D06-8F79-C5A9A6A86F34}" srcId="{F830FFED-A438-416D-8266-EBA0C60C4741}" destId="{7B70B0A8-6899-463E-B546-9BADAFEF95FC}" srcOrd="2" destOrd="0" parTransId="{F2B14EBC-4047-4381-A411-F41C3CC584AD}" sibTransId="{3C1AC799-A461-4EC4-A4BA-1E35C6E6F2C0}"/>
    <dgm:cxn modelId="{3D1A925D-BD0E-4BD8-B833-E83A0562EA4C}" type="presOf" srcId="{46BAFCF5-4C32-49E4-A91F-4C1C151B3B29}" destId="{B3503BCF-4E59-415A-A011-3E1C54BC94D3}" srcOrd="0" destOrd="0" presId="urn:microsoft.com/office/officeart/2008/layout/HorizontalMultiLevelHierarchy"/>
    <dgm:cxn modelId="{46BBFA05-C700-44FF-9129-301837813A27}" type="presOf" srcId="{EE9EFBBA-D6F0-409D-BE7E-0337172D04B0}" destId="{66485E1E-15B1-41EC-A5C2-F8C5CF948DEC}" srcOrd="0" destOrd="0" presId="urn:microsoft.com/office/officeart/2008/layout/HorizontalMultiLevelHierarchy"/>
    <dgm:cxn modelId="{6E770992-93BE-4A86-AA32-2B40CDA67429}" type="presOf" srcId="{DD0C12EC-0B1B-47F9-A502-6C681EC9BF8C}" destId="{72EA681D-6DBD-4FE6-B6A6-63A0BC261686}" srcOrd="0" destOrd="0" presId="urn:microsoft.com/office/officeart/2008/layout/HorizontalMultiLevelHierarchy"/>
    <dgm:cxn modelId="{1D782336-F986-4949-93AB-0CB0C5C07C72}" type="presOf" srcId="{4108A4B2-A200-4078-9463-3F9D7805E73C}" destId="{FF8A60F4-64F8-4EA2-9E00-EEA8E9520A33}" srcOrd="0" destOrd="0" presId="urn:microsoft.com/office/officeart/2008/layout/HorizontalMultiLevelHierarchy"/>
    <dgm:cxn modelId="{7536090B-DB1C-4451-9A9D-ED499A21CC66}" type="presOf" srcId="{9BF6591C-8021-46FF-A232-418CCE7AEE54}" destId="{6C41F3A3-0A4B-4ECC-AE35-4839A31F8342}" srcOrd="0" destOrd="0" presId="urn:microsoft.com/office/officeart/2008/layout/HorizontalMultiLevelHierarchy"/>
    <dgm:cxn modelId="{AEF7221A-3002-46A0-AB22-B0BFABBD51B9}" srcId="{F830FFED-A438-416D-8266-EBA0C60C4741}" destId="{0132FD00-CB0F-42DE-BC41-A2533235000F}" srcOrd="7" destOrd="0" parTransId="{CD71D914-866B-491E-B743-C898ED8E0D18}" sibTransId="{636CA6ED-895B-4FF5-9597-C3A338A5110B}"/>
    <dgm:cxn modelId="{863378AE-F555-4BD4-9AC2-96B11BD33974}" type="presOf" srcId="{F2B14EBC-4047-4381-A411-F41C3CC584AD}" destId="{35CB1EA6-77D6-491A-8E69-FBEA4292E361}" srcOrd="1" destOrd="0" presId="urn:microsoft.com/office/officeart/2008/layout/HorizontalMultiLevelHierarchy"/>
    <dgm:cxn modelId="{203941EA-AB20-4329-AB35-36797CBCA67B}" type="presOf" srcId="{AE8BE781-37AC-429E-B3A8-1EEDE2E39930}" destId="{849A3F40-E20E-4A06-ACAE-D80552B3D87A}" srcOrd="0" destOrd="0" presId="urn:microsoft.com/office/officeart/2008/layout/HorizontalMultiLevelHierarchy"/>
    <dgm:cxn modelId="{36306608-2801-4D00-91BC-9E4B78B96610}" type="presOf" srcId="{CD71D914-866B-491E-B743-C898ED8E0D18}" destId="{DC5B0AB0-E084-42B8-AA24-5AD16AAFDC48}" srcOrd="0" destOrd="0" presId="urn:microsoft.com/office/officeart/2008/layout/HorizontalMultiLevelHierarchy"/>
    <dgm:cxn modelId="{3A9E5A52-03A0-4F7A-93C4-2B37DC8A0BAF}" type="presOf" srcId="{E2D00775-E216-4977-8374-77825A34EBA9}" destId="{548B2AC2-1D86-43F4-A192-1EDD8D267FEB}" srcOrd="1" destOrd="0" presId="urn:microsoft.com/office/officeart/2008/layout/HorizontalMultiLevelHierarchy"/>
    <dgm:cxn modelId="{1869BEFB-9467-4264-B43B-A6D9B0FECFC4}" srcId="{F830FFED-A438-416D-8266-EBA0C60C4741}" destId="{83E4CA9A-E14C-45E0-A84D-573DFF97AADE}" srcOrd="0" destOrd="0" parTransId="{E2D00775-E216-4977-8374-77825A34EBA9}" sibTransId="{6C0DF880-B865-4E38-A6BA-BC96040CFC80}"/>
    <dgm:cxn modelId="{E5C512C3-2296-424A-A741-B26312BEC57B}" type="presOf" srcId="{E2D00775-E216-4977-8374-77825A34EBA9}" destId="{05728AAD-16B0-4DE7-BCA7-E98CB917405B}" srcOrd="0" destOrd="0" presId="urn:microsoft.com/office/officeart/2008/layout/HorizontalMultiLevelHierarchy"/>
    <dgm:cxn modelId="{70679ED1-0AD0-4BE0-89CC-7B3E720BB9E0}" srcId="{F830FFED-A438-416D-8266-EBA0C60C4741}" destId="{EE9EFBBA-D6F0-409D-BE7E-0337172D04B0}" srcOrd="3" destOrd="0" parTransId="{50F6231B-B923-4627-A3B4-12090F06A450}" sibTransId="{DEEEA198-5274-4A54-9158-19CA64702739}"/>
    <dgm:cxn modelId="{EBE873B6-F93D-4792-80C0-2826C2504006}" srcId="{F830FFED-A438-416D-8266-EBA0C60C4741}" destId="{AE8BE781-37AC-429E-B3A8-1EEDE2E39930}" srcOrd="1" destOrd="0" parTransId="{4108A4B2-A200-4078-9463-3F9D7805E73C}" sibTransId="{54E1EF5E-06A9-4139-A778-5F3D3B2A29B1}"/>
    <dgm:cxn modelId="{1907872D-6E3F-49E5-B985-75614984AC59}" type="presOf" srcId="{50F6231B-B923-4627-A3B4-12090F06A450}" destId="{2A18642B-55F9-4049-BA85-24D189B3489A}" srcOrd="0" destOrd="0" presId="urn:microsoft.com/office/officeart/2008/layout/HorizontalMultiLevelHierarchy"/>
    <dgm:cxn modelId="{D3618274-B149-4781-83DF-EC318BA72F8F}" type="presOf" srcId="{494EBADA-76D0-499F-B3D4-C307C714C5EB}" destId="{B07F8E52-03C9-4274-AF7A-4B36E06862CB}" srcOrd="1" destOrd="0" presId="urn:microsoft.com/office/officeart/2008/layout/HorizontalMultiLevelHierarchy"/>
    <dgm:cxn modelId="{724495B3-FCAD-41F5-B547-66107DC379F1}" srcId="{F830FFED-A438-416D-8266-EBA0C60C4741}" destId="{9BF6591C-8021-46FF-A232-418CCE7AEE54}" srcOrd="5" destOrd="0" parTransId="{494EBADA-76D0-499F-B3D4-C307C714C5EB}" sibTransId="{6A40AB07-8DCD-40D2-9D17-4679B3141047}"/>
    <dgm:cxn modelId="{F7716CA4-F40F-4589-82C4-CDC39057ED78}" type="presOf" srcId="{1DC4D595-EFF9-4E4C-B14C-F8D7E3C7499D}" destId="{79460C7B-DC55-4A65-81D6-2380FDDF2825}" srcOrd="1" destOrd="0" presId="urn:microsoft.com/office/officeart/2008/layout/HorizontalMultiLevelHierarchy"/>
    <dgm:cxn modelId="{FB62BA2E-089C-487D-91AD-16B75AB33393}" type="presOf" srcId="{50F6231B-B923-4627-A3B4-12090F06A450}" destId="{D67E6777-6894-4239-84DD-E96E8F8E5469}" srcOrd="1" destOrd="0" presId="urn:microsoft.com/office/officeart/2008/layout/HorizontalMultiLevelHierarchy"/>
    <dgm:cxn modelId="{D6E4AF38-D672-47E5-B8CA-FB484854D1C8}" type="presOf" srcId="{494EBADA-76D0-499F-B3D4-C307C714C5EB}" destId="{104A4E83-AEEA-4771-B2D9-5ED770880FA6}" srcOrd="0" destOrd="0" presId="urn:microsoft.com/office/officeart/2008/layout/HorizontalMultiLevelHierarchy"/>
    <dgm:cxn modelId="{D5DA16A0-EB75-4281-8A79-21717E056056}" type="presOf" srcId="{F830FFED-A438-416D-8266-EBA0C60C4741}" destId="{92BD90AA-1CD4-40D7-A807-407C6EB1E83A}" srcOrd="0" destOrd="0" presId="urn:microsoft.com/office/officeart/2008/layout/HorizontalMultiLevelHierarchy"/>
    <dgm:cxn modelId="{7BF982C4-56A9-479D-835E-AF6375E051B4}" type="presOf" srcId="{CD71D914-866B-491E-B743-C898ED8E0D18}" destId="{81528D9A-B19E-4C12-B4BF-0FC80AB86A1D}" srcOrd="1" destOrd="0" presId="urn:microsoft.com/office/officeart/2008/layout/HorizontalMultiLevelHierarchy"/>
    <dgm:cxn modelId="{FF98E658-77B7-4C13-A686-4F1D7560E212}" srcId="{DE998EA8-1131-404D-B74E-85B8FB63ABAC}" destId="{F830FFED-A438-416D-8266-EBA0C60C4741}" srcOrd="0" destOrd="0" parTransId="{19959187-639E-4A0D-8036-EF2C72E2DF22}" sibTransId="{F020FE8C-316B-4259-904B-CC60D6397764}"/>
    <dgm:cxn modelId="{86AEE3E2-D53E-40AF-84E1-18F946E6F951}" type="presOf" srcId="{F2B14EBC-4047-4381-A411-F41C3CC584AD}" destId="{36C0E85C-1645-403B-9995-D19C1E0C92D1}" srcOrd="0" destOrd="0" presId="urn:microsoft.com/office/officeart/2008/layout/HorizontalMultiLevelHierarchy"/>
    <dgm:cxn modelId="{D52B0DA0-AEB7-4B3C-A3CF-A887D630BA0A}" type="presOf" srcId="{83E4CA9A-E14C-45E0-A84D-573DFF97AADE}" destId="{E79CF6D9-15DD-4DEC-8F94-1210BBD43463}" srcOrd="0" destOrd="0" presId="urn:microsoft.com/office/officeart/2008/layout/HorizontalMultiLevelHierarchy"/>
    <dgm:cxn modelId="{984D277F-8EB6-451C-BDA9-EFAFAD577F66}" type="presOf" srcId="{46BAFCF5-4C32-49E4-A91F-4C1C151B3B29}" destId="{9DC03A56-D1B0-4FDA-B931-2D7D9F2ACED0}" srcOrd="1" destOrd="0" presId="urn:microsoft.com/office/officeart/2008/layout/HorizontalMultiLevelHierarchy"/>
    <dgm:cxn modelId="{359F6AB7-EF33-4380-870E-FD88FCF72ED4}" type="presParOf" srcId="{F8F401D1-9AD3-4973-B711-C50EDE86A17F}" destId="{3DC1190E-9C48-49F8-81A6-150D054DB775}" srcOrd="0" destOrd="0" presId="urn:microsoft.com/office/officeart/2008/layout/HorizontalMultiLevelHierarchy"/>
    <dgm:cxn modelId="{98BC5E0A-3FB5-484A-834B-52BB0D9567E7}" type="presParOf" srcId="{3DC1190E-9C48-49F8-81A6-150D054DB775}" destId="{92BD90AA-1CD4-40D7-A807-407C6EB1E83A}" srcOrd="0" destOrd="0" presId="urn:microsoft.com/office/officeart/2008/layout/HorizontalMultiLevelHierarchy"/>
    <dgm:cxn modelId="{DF21B43C-E450-445F-BAA0-2997F3979483}" type="presParOf" srcId="{3DC1190E-9C48-49F8-81A6-150D054DB775}" destId="{10C4CCAD-2BFE-4967-ADA3-78F620CB60EC}" srcOrd="1" destOrd="0" presId="urn:microsoft.com/office/officeart/2008/layout/HorizontalMultiLevelHierarchy"/>
    <dgm:cxn modelId="{E7B5F1C7-2005-4BB8-84C1-FC75775B1F04}" type="presParOf" srcId="{10C4CCAD-2BFE-4967-ADA3-78F620CB60EC}" destId="{05728AAD-16B0-4DE7-BCA7-E98CB917405B}" srcOrd="0" destOrd="0" presId="urn:microsoft.com/office/officeart/2008/layout/HorizontalMultiLevelHierarchy"/>
    <dgm:cxn modelId="{2CC6C153-E743-43BC-8948-7814E1A075F2}" type="presParOf" srcId="{05728AAD-16B0-4DE7-BCA7-E98CB917405B}" destId="{548B2AC2-1D86-43F4-A192-1EDD8D267FEB}" srcOrd="0" destOrd="0" presId="urn:microsoft.com/office/officeart/2008/layout/HorizontalMultiLevelHierarchy"/>
    <dgm:cxn modelId="{9E88D48A-0247-4F85-8FF1-A623D1E8481A}" type="presParOf" srcId="{10C4CCAD-2BFE-4967-ADA3-78F620CB60EC}" destId="{C439E034-7580-4309-9246-6FDBD1CD8640}" srcOrd="1" destOrd="0" presId="urn:microsoft.com/office/officeart/2008/layout/HorizontalMultiLevelHierarchy"/>
    <dgm:cxn modelId="{C5CAF087-A3A1-46B4-B90F-16FF78BDB7C6}" type="presParOf" srcId="{C439E034-7580-4309-9246-6FDBD1CD8640}" destId="{E79CF6D9-15DD-4DEC-8F94-1210BBD43463}" srcOrd="0" destOrd="0" presId="urn:microsoft.com/office/officeart/2008/layout/HorizontalMultiLevelHierarchy"/>
    <dgm:cxn modelId="{4E20F3B6-277A-4E43-956B-569F55671A67}" type="presParOf" srcId="{C439E034-7580-4309-9246-6FDBD1CD8640}" destId="{2F47E930-F5E5-4200-B4A0-99045BE15651}" srcOrd="1" destOrd="0" presId="urn:microsoft.com/office/officeart/2008/layout/HorizontalMultiLevelHierarchy"/>
    <dgm:cxn modelId="{BD6004B5-9730-4F59-8DD9-C96AC702CD4C}" type="presParOf" srcId="{10C4CCAD-2BFE-4967-ADA3-78F620CB60EC}" destId="{FF8A60F4-64F8-4EA2-9E00-EEA8E9520A33}" srcOrd="2" destOrd="0" presId="urn:microsoft.com/office/officeart/2008/layout/HorizontalMultiLevelHierarchy"/>
    <dgm:cxn modelId="{4C0D65A3-EB0F-40D0-9973-02217F54B34A}" type="presParOf" srcId="{FF8A60F4-64F8-4EA2-9E00-EEA8E9520A33}" destId="{419298C1-EE60-4837-AEE6-36D2EC433CB2}" srcOrd="0" destOrd="0" presId="urn:microsoft.com/office/officeart/2008/layout/HorizontalMultiLevelHierarchy"/>
    <dgm:cxn modelId="{7B637B17-90BA-4A6D-A7F6-50CDE70BA2B4}" type="presParOf" srcId="{10C4CCAD-2BFE-4967-ADA3-78F620CB60EC}" destId="{B6E212C0-3336-459E-B764-D44C4E2A6002}" srcOrd="3" destOrd="0" presId="urn:microsoft.com/office/officeart/2008/layout/HorizontalMultiLevelHierarchy"/>
    <dgm:cxn modelId="{15E2A281-D804-44A7-A542-A56CADD0BDBD}" type="presParOf" srcId="{B6E212C0-3336-459E-B764-D44C4E2A6002}" destId="{849A3F40-E20E-4A06-ACAE-D80552B3D87A}" srcOrd="0" destOrd="0" presId="urn:microsoft.com/office/officeart/2008/layout/HorizontalMultiLevelHierarchy"/>
    <dgm:cxn modelId="{9F2060BE-5D45-4EF5-A4EA-78AC87B44EC1}" type="presParOf" srcId="{B6E212C0-3336-459E-B764-D44C4E2A6002}" destId="{CB756F15-B00F-47E0-AC57-A64D7B9C579F}" srcOrd="1" destOrd="0" presId="urn:microsoft.com/office/officeart/2008/layout/HorizontalMultiLevelHierarchy"/>
    <dgm:cxn modelId="{B7972011-61DE-4894-BEBF-8573ACCC783C}" type="presParOf" srcId="{10C4CCAD-2BFE-4967-ADA3-78F620CB60EC}" destId="{36C0E85C-1645-403B-9995-D19C1E0C92D1}" srcOrd="4" destOrd="0" presId="urn:microsoft.com/office/officeart/2008/layout/HorizontalMultiLevelHierarchy"/>
    <dgm:cxn modelId="{771FC3DA-CE13-4263-BA95-8B3B613F0CE0}" type="presParOf" srcId="{36C0E85C-1645-403B-9995-D19C1E0C92D1}" destId="{35CB1EA6-77D6-491A-8E69-FBEA4292E361}" srcOrd="0" destOrd="0" presId="urn:microsoft.com/office/officeart/2008/layout/HorizontalMultiLevelHierarchy"/>
    <dgm:cxn modelId="{D03D0371-7629-4263-980B-FF1673FC86EE}" type="presParOf" srcId="{10C4CCAD-2BFE-4967-ADA3-78F620CB60EC}" destId="{EDB08A0D-EF2D-498C-A375-D4742BEDF548}" srcOrd="5" destOrd="0" presId="urn:microsoft.com/office/officeart/2008/layout/HorizontalMultiLevelHierarchy"/>
    <dgm:cxn modelId="{3F40B51D-E552-432B-B96A-1F784F1D2EFD}" type="presParOf" srcId="{EDB08A0D-EF2D-498C-A375-D4742BEDF548}" destId="{2B4C13B4-9EAB-4827-B866-713A397A6842}" srcOrd="0" destOrd="0" presId="urn:microsoft.com/office/officeart/2008/layout/HorizontalMultiLevelHierarchy"/>
    <dgm:cxn modelId="{F0277D5E-AFD0-4640-AA30-D3D136C28681}" type="presParOf" srcId="{EDB08A0D-EF2D-498C-A375-D4742BEDF548}" destId="{E65CFF18-F8B8-46EB-ABD6-AB9EA8C7B3A6}" srcOrd="1" destOrd="0" presId="urn:microsoft.com/office/officeart/2008/layout/HorizontalMultiLevelHierarchy"/>
    <dgm:cxn modelId="{3C31803F-F8CF-4C89-93F0-4199ED76CA5E}" type="presParOf" srcId="{10C4CCAD-2BFE-4967-ADA3-78F620CB60EC}" destId="{2A18642B-55F9-4049-BA85-24D189B3489A}" srcOrd="6" destOrd="0" presId="urn:microsoft.com/office/officeart/2008/layout/HorizontalMultiLevelHierarchy"/>
    <dgm:cxn modelId="{D9215D87-8855-4A87-83D2-5A8B4DFE9F18}" type="presParOf" srcId="{2A18642B-55F9-4049-BA85-24D189B3489A}" destId="{D67E6777-6894-4239-84DD-E96E8F8E5469}" srcOrd="0" destOrd="0" presId="urn:microsoft.com/office/officeart/2008/layout/HorizontalMultiLevelHierarchy"/>
    <dgm:cxn modelId="{35AFFDEB-AE91-4042-9006-159B1A66439E}" type="presParOf" srcId="{10C4CCAD-2BFE-4967-ADA3-78F620CB60EC}" destId="{AF20AC67-BB69-46C5-AA52-9C8232B17677}" srcOrd="7" destOrd="0" presId="urn:microsoft.com/office/officeart/2008/layout/HorizontalMultiLevelHierarchy"/>
    <dgm:cxn modelId="{FA8DFA9B-0231-4394-BD88-C9D91E25078A}" type="presParOf" srcId="{AF20AC67-BB69-46C5-AA52-9C8232B17677}" destId="{66485E1E-15B1-41EC-A5C2-F8C5CF948DEC}" srcOrd="0" destOrd="0" presId="urn:microsoft.com/office/officeart/2008/layout/HorizontalMultiLevelHierarchy"/>
    <dgm:cxn modelId="{56AE141D-D623-4939-AF1B-6837B5FE6E8B}" type="presParOf" srcId="{AF20AC67-BB69-46C5-AA52-9C8232B17677}" destId="{F8E71D4F-4E05-4483-9E51-8007EC284274}" srcOrd="1" destOrd="0" presId="urn:microsoft.com/office/officeart/2008/layout/HorizontalMultiLevelHierarchy"/>
    <dgm:cxn modelId="{02AA52FF-D0BF-4D96-8ED7-CAF48BC1845C}" type="presParOf" srcId="{10C4CCAD-2BFE-4967-ADA3-78F620CB60EC}" destId="{B3503BCF-4E59-415A-A011-3E1C54BC94D3}" srcOrd="8" destOrd="0" presId="urn:microsoft.com/office/officeart/2008/layout/HorizontalMultiLevelHierarchy"/>
    <dgm:cxn modelId="{64E5F879-B26C-4F6A-B2F0-B30B68A3D533}" type="presParOf" srcId="{B3503BCF-4E59-415A-A011-3E1C54BC94D3}" destId="{9DC03A56-D1B0-4FDA-B931-2D7D9F2ACED0}" srcOrd="0" destOrd="0" presId="urn:microsoft.com/office/officeart/2008/layout/HorizontalMultiLevelHierarchy"/>
    <dgm:cxn modelId="{CF191260-A00D-49A1-8950-44F68D4C48AE}" type="presParOf" srcId="{10C4CCAD-2BFE-4967-ADA3-78F620CB60EC}" destId="{841A01AA-A44C-4BE9-9DD6-D7FCB74F4786}" srcOrd="9" destOrd="0" presId="urn:microsoft.com/office/officeart/2008/layout/HorizontalMultiLevelHierarchy"/>
    <dgm:cxn modelId="{67E91FB5-E0A0-4267-9AE8-F13C63EFCA10}" type="presParOf" srcId="{841A01AA-A44C-4BE9-9DD6-D7FCB74F4786}" destId="{72EA681D-6DBD-4FE6-B6A6-63A0BC261686}" srcOrd="0" destOrd="0" presId="urn:microsoft.com/office/officeart/2008/layout/HorizontalMultiLevelHierarchy"/>
    <dgm:cxn modelId="{DEB1EB3B-335F-4EE8-A100-FD8E921B210B}" type="presParOf" srcId="{841A01AA-A44C-4BE9-9DD6-D7FCB74F4786}" destId="{3DFD59BD-6292-4003-A21A-4D9079EE7C96}" srcOrd="1" destOrd="0" presId="urn:microsoft.com/office/officeart/2008/layout/HorizontalMultiLevelHierarchy"/>
    <dgm:cxn modelId="{0ABF9932-DCE6-4E59-A82E-57DFBC37D0AA}" type="presParOf" srcId="{10C4CCAD-2BFE-4967-ADA3-78F620CB60EC}" destId="{104A4E83-AEEA-4771-B2D9-5ED770880FA6}" srcOrd="10" destOrd="0" presId="urn:microsoft.com/office/officeart/2008/layout/HorizontalMultiLevelHierarchy"/>
    <dgm:cxn modelId="{CD198089-C76F-4650-9C1E-B8ACC3EDF75D}" type="presParOf" srcId="{104A4E83-AEEA-4771-B2D9-5ED770880FA6}" destId="{B07F8E52-03C9-4274-AF7A-4B36E06862CB}" srcOrd="0" destOrd="0" presId="urn:microsoft.com/office/officeart/2008/layout/HorizontalMultiLevelHierarchy"/>
    <dgm:cxn modelId="{83891847-EC73-4330-8D44-CBA0804A3E44}" type="presParOf" srcId="{10C4CCAD-2BFE-4967-ADA3-78F620CB60EC}" destId="{98A77D7F-EBCB-46A4-8B8A-1CB0E4311B97}" srcOrd="11" destOrd="0" presId="urn:microsoft.com/office/officeart/2008/layout/HorizontalMultiLevelHierarchy"/>
    <dgm:cxn modelId="{63DD5386-949F-4F25-9826-59098A930F82}" type="presParOf" srcId="{98A77D7F-EBCB-46A4-8B8A-1CB0E4311B97}" destId="{6C41F3A3-0A4B-4ECC-AE35-4839A31F8342}" srcOrd="0" destOrd="0" presId="urn:microsoft.com/office/officeart/2008/layout/HorizontalMultiLevelHierarchy"/>
    <dgm:cxn modelId="{2C881F20-D14B-4572-944D-C074891A4BFC}" type="presParOf" srcId="{98A77D7F-EBCB-46A4-8B8A-1CB0E4311B97}" destId="{5683C22B-74C2-4C83-9CC3-1E89CC755EAC}" srcOrd="1" destOrd="0" presId="urn:microsoft.com/office/officeart/2008/layout/HorizontalMultiLevelHierarchy"/>
    <dgm:cxn modelId="{3974E6E6-8DE2-422E-8A77-DE10382D7320}" type="presParOf" srcId="{10C4CCAD-2BFE-4967-ADA3-78F620CB60EC}" destId="{6498EF5D-4299-45CF-8C43-2CF1E4CBA3C1}" srcOrd="12" destOrd="0" presId="urn:microsoft.com/office/officeart/2008/layout/HorizontalMultiLevelHierarchy"/>
    <dgm:cxn modelId="{671BC951-1570-4B68-8A91-54B5B100DAB7}" type="presParOf" srcId="{6498EF5D-4299-45CF-8C43-2CF1E4CBA3C1}" destId="{79460C7B-DC55-4A65-81D6-2380FDDF2825}" srcOrd="0" destOrd="0" presId="urn:microsoft.com/office/officeart/2008/layout/HorizontalMultiLevelHierarchy"/>
    <dgm:cxn modelId="{800B1103-DD42-4E11-8A5B-56D30925EB40}" type="presParOf" srcId="{10C4CCAD-2BFE-4967-ADA3-78F620CB60EC}" destId="{E2A15BF5-4323-4CF9-8F47-1BA6BF8F734E}" srcOrd="13" destOrd="0" presId="urn:microsoft.com/office/officeart/2008/layout/HorizontalMultiLevelHierarchy"/>
    <dgm:cxn modelId="{42698AF9-A980-4689-AB16-E4F7AAA8229E}" type="presParOf" srcId="{E2A15BF5-4323-4CF9-8F47-1BA6BF8F734E}" destId="{3AC522A9-7079-40B6-9741-DAD38071D7D7}" srcOrd="0" destOrd="0" presId="urn:microsoft.com/office/officeart/2008/layout/HorizontalMultiLevelHierarchy"/>
    <dgm:cxn modelId="{DE175BAE-B722-4BF1-B67A-9E517B585327}" type="presParOf" srcId="{E2A15BF5-4323-4CF9-8F47-1BA6BF8F734E}" destId="{055B086E-7C73-40E7-90A7-8609BE8882CA}" srcOrd="1" destOrd="0" presId="urn:microsoft.com/office/officeart/2008/layout/HorizontalMultiLevelHierarchy"/>
    <dgm:cxn modelId="{BAE8EF08-D43A-49E0-BBCA-7B070774F756}" type="presParOf" srcId="{10C4CCAD-2BFE-4967-ADA3-78F620CB60EC}" destId="{DC5B0AB0-E084-42B8-AA24-5AD16AAFDC48}" srcOrd="14" destOrd="0" presId="urn:microsoft.com/office/officeart/2008/layout/HorizontalMultiLevelHierarchy"/>
    <dgm:cxn modelId="{5524EA33-5F05-410A-97CF-2C8EC112976B}" type="presParOf" srcId="{DC5B0AB0-E084-42B8-AA24-5AD16AAFDC48}" destId="{81528D9A-B19E-4C12-B4BF-0FC80AB86A1D}" srcOrd="0" destOrd="0" presId="urn:microsoft.com/office/officeart/2008/layout/HorizontalMultiLevelHierarchy"/>
    <dgm:cxn modelId="{8031F826-605B-4BBA-A064-D2CD092682AD}" type="presParOf" srcId="{10C4CCAD-2BFE-4967-ADA3-78F620CB60EC}" destId="{4A141EF4-7BA8-4966-A6B7-3CE951F0789F}" srcOrd="15" destOrd="0" presId="urn:microsoft.com/office/officeart/2008/layout/HorizontalMultiLevelHierarchy"/>
    <dgm:cxn modelId="{A31B7925-08D8-4DCC-B011-A1FC60C62AF6}" type="presParOf" srcId="{4A141EF4-7BA8-4966-A6B7-3CE951F0789F}" destId="{F8D75EA4-894E-40AF-B8DE-8E4A666C2391}" srcOrd="0" destOrd="0" presId="urn:microsoft.com/office/officeart/2008/layout/HorizontalMultiLevelHierarchy"/>
    <dgm:cxn modelId="{28447EB2-A922-4F50-8448-D1C73096C496}" type="presParOf" srcId="{4A141EF4-7BA8-4966-A6B7-3CE951F0789F}" destId="{B954A7D7-13FF-4D0B-AD72-D07BB96E388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456966-7234-47E8-8A57-426EEC0733A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CB9461-F2B8-442F-8ACE-586DF21C1E1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Крупнейшие </a:t>
          </a:r>
          <a:r>
            <a:rPr lang="ru-RU" sz="1400" b="1" dirty="0" err="1">
              <a:solidFill>
                <a:schemeClr val="tx1"/>
              </a:solidFill>
            </a:rPr>
            <a:t>медцентры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dirty="0">
              <a:solidFill>
                <a:schemeClr val="tx1"/>
              </a:solidFill>
            </a:rPr>
            <a:t>с филиалами в регионах (Клиника </a:t>
          </a:r>
          <a:r>
            <a:rPr lang="ru-RU" sz="1400" dirty="0" err="1">
              <a:solidFill>
                <a:schemeClr val="tx1"/>
              </a:solidFill>
            </a:rPr>
            <a:t>Бубновского</a:t>
          </a:r>
          <a:r>
            <a:rPr lang="ru-RU" sz="1400" dirty="0">
              <a:solidFill>
                <a:schemeClr val="tx1"/>
              </a:solidFill>
            </a:rPr>
            <a:t> и т.п.)</a:t>
          </a:r>
        </a:p>
      </dgm:t>
    </dgm:pt>
    <dgm:pt modelId="{2C578CC5-9C47-4A3F-9338-028F8E05E55D}" type="parTrans" cxnId="{C2D7AA5B-A9F5-4317-91B0-19828F19C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6BE80C-8D65-47D9-968C-F3D6AE50392A}" type="sibTrans" cxnId="{C2D7AA5B-A9F5-4317-91B0-19828F19C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E0C246-49D6-4236-B15E-2C5F8EE81C2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Региональные сети и крупные клиники </a:t>
          </a:r>
          <a:r>
            <a:rPr lang="ru-RU" sz="1400" dirty="0">
              <a:solidFill>
                <a:schemeClr val="tx1"/>
              </a:solidFill>
            </a:rPr>
            <a:t>(Отделение реабилитации медицинского центра «Папа, мама и Малыш» в Нижнем Новгороде)</a:t>
          </a:r>
        </a:p>
      </dgm:t>
    </dgm:pt>
    <dgm:pt modelId="{6F5353A5-F684-4AAD-8095-C874CE687CB0}" type="parTrans" cxnId="{0BAB653F-F128-42B8-BD2A-9821E07C77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52D8C9-1A04-4299-9FE7-1541BECA39B9}" type="sibTrans" cxnId="{0BAB653F-F128-42B8-BD2A-9821E07C77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192B0A-69BB-442A-A281-4835D73361F0}">
      <dgm:prSet phldrT="[Текст]" custT="1"/>
      <dgm:spPr/>
      <dgm:t>
        <a:bodyPr/>
        <a:lstStyle/>
        <a:p>
          <a:r>
            <a:rPr lang="ru-RU" sz="1400">
              <a:solidFill>
                <a:schemeClr val="tx1"/>
              </a:solidFill>
            </a:rPr>
            <a:t>Небольшие местные клиники</a:t>
          </a:r>
        </a:p>
      </dgm:t>
    </dgm:pt>
    <dgm:pt modelId="{72B38F04-E268-4CDF-BD7B-904FB5771126}" type="parTrans" cxnId="{854D060A-C178-4597-8EF6-D08D18BC12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860F1A-5088-428B-A95B-33313824DB01}" type="sibTrans" cxnId="{854D060A-C178-4597-8EF6-D08D18BC12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21A145-9FDE-4517-ABE8-1D6AA6807F7F}">
      <dgm:prSet phldrT="[Текст]" custT="1"/>
      <dgm:spPr>
        <a:solidFill>
          <a:srgbClr val="0070C0"/>
        </a:solidFill>
      </dgm:spPr>
      <dgm:t>
        <a:bodyPr tIns="0"/>
        <a:lstStyle/>
        <a:p>
          <a:r>
            <a:rPr lang="ru-RU" sz="1100" dirty="0">
              <a:solidFill>
                <a:schemeClr val="tx1"/>
              </a:solidFill>
            </a:rPr>
            <a:t>Кабинеты </a:t>
          </a:r>
        </a:p>
        <a:p>
          <a:r>
            <a:rPr lang="ru-RU" sz="1100" dirty="0">
              <a:solidFill>
                <a:schemeClr val="tx1"/>
              </a:solidFill>
            </a:rPr>
            <a:t>физиотерапии</a:t>
          </a:r>
        </a:p>
      </dgm:t>
    </dgm:pt>
    <dgm:pt modelId="{5AD3EF19-58D6-44CF-9F42-94C608EAC3C9}" type="parTrans" cxnId="{437FCB7A-072B-408B-98FB-9214D360176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8AAEDC-A3D4-47F9-8AA2-5E0A1EB8D137}" type="sibTrans" cxnId="{437FCB7A-072B-408B-98FB-9214D360176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141163-BB1D-41F1-948F-482E10B5421B}" type="pres">
      <dgm:prSet presAssocID="{A4456966-7234-47E8-8A57-426EEC0733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C51AC-D840-4DBE-98F8-7B789B50A4EA}" type="pres">
      <dgm:prSet presAssocID="{C8CB9461-F2B8-442F-8ACE-586DF21C1E13}" presName="Name8" presStyleCnt="0"/>
      <dgm:spPr/>
    </dgm:pt>
    <dgm:pt modelId="{0E0C4B25-CE5F-4D87-B00E-D47B0DE2015E}" type="pres">
      <dgm:prSet presAssocID="{C8CB9461-F2B8-442F-8ACE-586DF21C1E1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DCB98-0728-454B-A5A5-3139C9CBAFF6}" type="pres">
      <dgm:prSet presAssocID="{C8CB9461-F2B8-442F-8ACE-586DF21C1E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DB67A-41E7-46DE-80EE-BB080F406212}" type="pres">
      <dgm:prSet presAssocID="{87E0C246-49D6-4236-B15E-2C5F8EE81C2B}" presName="Name8" presStyleCnt="0"/>
      <dgm:spPr/>
    </dgm:pt>
    <dgm:pt modelId="{518C99BD-610D-4F2C-9BE2-7CF4D1F7B492}" type="pres">
      <dgm:prSet presAssocID="{87E0C246-49D6-4236-B15E-2C5F8EE81C2B}" presName="level" presStyleLbl="node1" presStyleIdx="1" presStyleCnt="4" custScaleX="99905" custScaleY="1254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428DB-5511-4026-B0FA-681877FE99F3}" type="pres">
      <dgm:prSet presAssocID="{87E0C246-49D6-4236-B15E-2C5F8EE81C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4DC5D-B229-4C9D-A86A-692A0C88E988}" type="pres">
      <dgm:prSet presAssocID="{00192B0A-69BB-442A-A281-4835D73361F0}" presName="Name8" presStyleCnt="0"/>
      <dgm:spPr/>
    </dgm:pt>
    <dgm:pt modelId="{35AA8F4C-893E-449E-AE70-736FF191CE8E}" type="pres">
      <dgm:prSet presAssocID="{00192B0A-69BB-442A-A281-4835D73361F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84DC0-4ADD-4040-BAC8-E017060FDAE3}" type="pres">
      <dgm:prSet presAssocID="{00192B0A-69BB-442A-A281-4835D73361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6B6C9-3C2A-4C3A-81EE-52A1E4463D98}" type="pres">
      <dgm:prSet presAssocID="{6E21A145-9FDE-4517-ABE8-1D6AA6807F7F}" presName="Name8" presStyleCnt="0"/>
      <dgm:spPr/>
    </dgm:pt>
    <dgm:pt modelId="{9988D135-2A3A-42CE-B59B-FB5A92695368}" type="pres">
      <dgm:prSet presAssocID="{6E21A145-9FDE-4517-ABE8-1D6AA6807F7F}" presName="level" presStyleLbl="node1" presStyleIdx="3" presStyleCnt="4" custScaleX="102244" custScaleY="195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0BBAD-691F-4899-BB33-195B491EBB9E}" type="pres">
      <dgm:prSet presAssocID="{6E21A145-9FDE-4517-ABE8-1D6AA6807F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7AA5B-A9F5-4317-91B0-19828F19C6C3}" srcId="{A4456966-7234-47E8-8A57-426EEC0733A0}" destId="{C8CB9461-F2B8-442F-8ACE-586DF21C1E13}" srcOrd="0" destOrd="0" parTransId="{2C578CC5-9C47-4A3F-9338-028F8E05E55D}" sibTransId="{916BE80C-8D65-47D9-968C-F3D6AE50392A}"/>
    <dgm:cxn modelId="{F1584ACF-C9CF-4410-860F-C8228BABBE21}" type="presOf" srcId="{C8CB9461-F2B8-442F-8ACE-586DF21C1E13}" destId="{6C2DCB98-0728-454B-A5A5-3139C9CBAFF6}" srcOrd="1" destOrd="0" presId="urn:microsoft.com/office/officeart/2005/8/layout/pyramid3"/>
    <dgm:cxn modelId="{0EF62E93-3B3A-4EAB-962E-1E48FCA4BDF8}" type="presOf" srcId="{A4456966-7234-47E8-8A57-426EEC0733A0}" destId="{22141163-BB1D-41F1-948F-482E10B5421B}" srcOrd="0" destOrd="0" presId="urn:microsoft.com/office/officeart/2005/8/layout/pyramid3"/>
    <dgm:cxn modelId="{437FCB7A-072B-408B-98FB-9214D3601764}" srcId="{A4456966-7234-47E8-8A57-426EEC0733A0}" destId="{6E21A145-9FDE-4517-ABE8-1D6AA6807F7F}" srcOrd="3" destOrd="0" parTransId="{5AD3EF19-58D6-44CF-9F42-94C608EAC3C9}" sibTransId="{DF8AAEDC-A3D4-47F9-8AA2-5E0A1EB8D137}"/>
    <dgm:cxn modelId="{CACC817E-3074-461D-98E4-733D37B5BA1B}" type="presOf" srcId="{6E21A145-9FDE-4517-ABE8-1D6AA6807F7F}" destId="{9988D135-2A3A-42CE-B59B-FB5A92695368}" srcOrd="0" destOrd="0" presId="urn:microsoft.com/office/officeart/2005/8/layout/pyramid3"/>
    <dgm:cxn modelId="{FB02B631-EA70-46EE-8C64-4E9E328F8856}" type="presOf" srcId="{6E21A145-9FDE-4517-ABE8-1D6AA6807F7F}" destId="{A050BBAD-691F-4899-BB33-195B491EBB9E}" srcOrd="1" destOrd="0" presId="urn:microsoft.com/office/officeart/2005/8/layout/pyramid3"/>
    <dgm:cxn modelId="{42EBD65D-9ABE-4769-8CFE-85AC9342984E}" type="presOf" srcId="{87E0C246-49D6-4236-B15E-2C5F8EE81C2B}" destId="{862428DB-5511-4026-B0FA-681877FE99F3}" srcOrd="1" destOrd="0" presId="urn:microsoft.com/office/officeart/2005/8/layout/pyramid3"/>
    <dgm:cxn modelId="{854D060A-C178-4597-8EF6-D08D18BC1209}" srcId="{A4456966-7234-47E8-8A57-426EEC0733A0}" destId="{00192B0A-69BB-442A-A281-4835D73361F0}" srcOrd="2" destOrd="0" parTransId="{72B38F04-E268-4CDF-BD7B-904FB5771126}" sibTransId="{AD860F1A-5088-428B-A95B-33313824DB01}"/>
    <dgm:cxn modelId="{9C897CC9-6758-440C-905C-ECE3E0C5884A}" type="presOf" srcId="{87E0C246-49D6-4236-B15E-2C5F8EE81C2B}" destId="{518C99BD-610D-4F2C-9BE2-7CF4D1F7B492}" srcOrd="0" destOrd="0" presId="urn:microsoft.com/office/officeart/2005/8/layout/pyramid3"/>
    <dgm:cxn modelId="{6B124CE8-5AC6-4FF1-B97E-CB1661536F17}" type="presOf" srcId="{C8CB9461-F2B8-442F-8ACE-586DF21C1E13}" destId="{0E0C4B25-CE5F-4D87-B00E-D47B0DE2015E}" srcOrd="0" destOrd="0" presId="urn:microsoft.com/office/officeart/2005/8/layout/pyramid3"/>
    <dgm:cxn modelId="{0BAB653F-F128-42B8-BD2A-9821E07C77A8}" srcId="{A4456966-7234-47E8-8A57-426EEC0733A0}" destId="{87E0C246-49D6-4236-B15E-2C5F8EE81C2B}" srcOrd="1" destOrd="0" parTransId="{6F5353A5-F684-4AAD-8095-C874CE687CB0}" sibTransId="{B252D8C9-1A04-4299-9FE7-1541BECA39B9}"/>
    <dgm:cxn modelId="{F1BF0608-B81B-4B47-A2BF-052A3B238A37}" type="presOf" srcId="{00192B0A-69BB-442A-A281-4835D73361F0}" destId="{35AA8F4C-893E-449E-AE70-736FF191CE8E}" srcOrd="0" destOrd="0" presId="urn:microsoft.com/office/officeart/2005/8/layout/pyramid3"/>
    <dgm:cxn modelId="{3EA80BA0-43DA-42B8-9F4F-5562A21E8DDB}" type="presOf" srcId="{00192B0A-69BB-442A-A281-4835D73361F0}" destId="{1C884DC0-4ADD-4040-BAC8-E017060FDAE3}" srcOrd="1" destOrd="0" presId="urn:microsoft.com/office/officeart/2005/8/layout/pyramid3"/>
    <dgm:cxn modelId="{F282529F-C08B-42B3-9226-30F9F1604102}" type="presParOf" srcId="{22141163-BB1D-41F1-948F-482E10B5421B}" destId="{189C51AC-D840-4DBE-98F8-7B789B50A4EA}" srcOrd="0" destOrd="0" presId="urn:microsoft.com/office/officeart/2005/8/layout/pyramid3"/>
    <dgm:cxn modelId="{E6E31866-840C-4738-BE28-1D57EB96B268}" type="presParOf" srcId="{189C51AC-D840-4DBE-98F8-7B789B50A4EA}" destId="{0E0C4B25-CE5F-4D87-B00E-D47B0DE2015E}" srcOrd="0" destOrd="0" presId="urn:microsoft.com/office/officeart/2005/8/layout/pyramid3"/>
    <dgm:cxn modelId="{A036BA79-3143-4F7B-9725-3E3373355E99}" type="presParOf" srcId="{189C51AC-D840-4DBE-98F8-7B789B50A4EA}" destId="{6C2DCB98-0728-454B-A5A5-3139C9CBAFF6}" srcOrd="1" destOrd="0" presId="urn:microsoft.com/office/officeart/2005/8/layout/pyramid3"/>
    <dgm:cxn modelId="{95893EF9-9BEB-4AE4-B21B-7A75BABE437B}" type="presParOf" srcId="{22141163-BB1D-41F1-948F-482E10B5421B}" destId="{20BDB67A-41E7-46DE-80EE-BB080F406212}" srcOrd="1" destOrd="0" presId="urn:microsoft.com/office/officeart/2005/8/layout/pyramid3"/>
    <dgm:cxn modelId="{0FE69830-4B5E-4AAF-BD3D-B3D6950CA781}" type="presParOf" srcId="{20BDB67A-41E7-46DE-80EE-BB080F406212}" destId="{518C99BD-610D-4F2C-9BE2-7CF4D1F7B492}" srcOrd="0" destOrd="0" presId="urn:microsoft.com/office/officeart/2005/8/layout/pyramid3"/>
    <dgm:cxn modelId="{EB5EB603-F9AB-464B-BC6B-A79769EA48C5}" type="presParOf" srcId="{20BDB67A-41E7-46DE-80EE-BB080F406212}" destId="{862428DB-5511-4026-B0FA-681877FE99F3}" srcOrd="1" destOrd="0" presId="urn:microsoft.com/office/officeart/2005/8/layout/pyramid3"/>
    <dgm:cxn modelId="{B03B5407-37BF-4D8B-AD92-464B8FF5EAA1}" type="presParOf" srcId="{22141163-BB1D-41F1-948F-482E10B5421B}" destId="{A564DC5D-B229-4C9D-A86A-692A0C88E988}" srcOrd="2" destOrd="0" presId="urn:microsoft.com/office/officeart/2005/8/layout/pyramid3"/>
    <dgm:cxn modelId="{DFEB861C-8903-4D3E-8D81-804838FD08A8}" type="presParOf" srcId="{A564DC5D-B229-4C9D-A86A-692A0C88E988}" destId="{35AA8F4C-893E-449E-AE70-736FF191CE8E}" srcOrd="0" destOrd="0" presId="urn:microsoft.com/office/officeart/2005/8/layout/pyramid3"/>
    <dgm:cxn modelId="{C3ABEC42-03A7-4C7F-AD59-E6D366472937}" type="presParOf" srcId="{A564DC5D-B229-4C9D-A86A-692A0C88E988}" destId="{1C884DC0-4ADD-4040-BAC8-E017060FDAE3}" srcOrd="1" destOrd="0" presId="urn:microsoft.com/office/officeart/2005/8/layout/pyramid3"/>
    <dgm:cxn modelId="{9C59191D-291A-4E24-BD00-BD2D620765CD}" type="presParOf" srcId="{22141163-BB1D-41F1-948F-482E10B5421B}" destId="{D7C6B6C9-3C2A-4C3A-81EE-52A1E4463D98}" srcOrd="3" destOrd="0" presId="urn:microsoft.com/office/officeart/2005/8/layout/pyramid3"/>
    <dgm:cxn modelId="{F29017EF-C8A0-47F9-A596-A3A43D57531C}" type="presParOf" srcId="{D7C6B6C9-3C2A-4C3A-81EE-52A1E4463D98}" destId="{9988D135-2A3A-42CE-B59B-FB5A92695368}" srcOrd="0" destOrd="0" presId="urn:microsoft.com/office/officeart/2005/8/layout/pyramid3"/>
    <dgm:cxn modelId="{532FAABB-EF38-4EEC-952F-F3ED4B6F5385}" type="presParOf" srcId="{D7C6B6C9-3C2A-4C3A-81EE-52A1E4463D98}" destId="{A050BBAD-691F-4899-BB33-195B491EBB9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078F5-8F08-47E0-A4F8-94613BBABB9C}">
      <dsp:nvSpPr>
        <dsp:cNvPr id="0" name=""/>
        <dsp:cNvSpPr/>
      </dsp:nvSpPr>
      <dsp:spPr>
        <a:xfrm>
          <a:off x="0" y="0"/>
          <a:ext cx="4608512" cy="46085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12000">
              <a:srgbClr val="00B0F0"/>
            </a:gs>
            <a:gs pos="60000">
              <a:srgbClr val="0070C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BE9F0-0CAC-4157-9E46-0F0134B9F740}">
      <dsp:nvSpPr>
        <dsp:cNvPr id="0" name=""/>
        <dsp:cNvSpPr/>
      </dsp:nvSpPr>
      <dsp:spPr>
        <a:xfrm>
          <a:off x="2304256" y="0"/>
          <a:ext cx="6048672" cy="4608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noProof="0" dirty="0"/>
            <a:t>Что открываем</a:t>
          </a:r>
        </a:p>
      </dsp:txBody>
      <dsp:txXfrm>
        <a:off x="2304256" y="0"/>
        <a:ext cx="3024336" cy="1382556"/>
      </dsp:txXfrm>
    </dsp:sp>
    <dsp:sp modelId="{CC0488D7-AB8B-4CB7-BE9B-5C470E029F54}">
      <dsp:nvSpPr>
        <dsp:cNvPr id="0" name=""/>
        <dsp:cNvSpPr/>
      </dsp:nvSpPr>
      <dsp:spPr>
        <a:xfrm>
          <a:off x="806491" y="1382556"/>
          <a:ext cx="2995529" cy="29955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0B0F0"/>
            </a:gs>
            <a:gs pos="71000">
              <a:srgbClr val="0070C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D11CBB-27D3-4C6C-B610-9E25E398FE2B}">
      <dsp:nvSpPr>
        <dsp:cNvPr id="0" name=""/>
        <dsp:cNvSpPr/>
      </dsp:nvSpPr>
      <dsp:spPr>
        <a:xfrm>
          <a:off x="2304256" y="1382556"/>
          <a:ext cx="6048672" cy="2995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noProof="0" dirty="0"/>
            <a:t>Параметры</a:t>
          </a:r>
        </a:p>
      </dsp:txBody>
      <dsp:txXfrm>
        <a:off x="2304256" y="1382556"/>
        <a:ext cx="3024336" cy="1382551"/>
      </dsp:txXfrm>
    </dsp:sp>
    <dsp:sp modelId="{65ACC6ED-26AD-412F-A0DE-EF20BC771EE5}">
      <dsp:nvSpPr>
        <dsp:cNvPr id="0" name=""/>
        <dsp:cNvSpPr/>
      </dsp:nvSpPr>
      <dsp:spPr>
        <a:xfrm>
          <a:off x="1612979" y="2765108"/>
          <a:ext cx="1382552" cy="13825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0B0F0"/>
            </a:gs>
            <a:gs pos="69000">
              <a:srgbClr val="0070C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617F1E-53C0-4096-832F-9EE948F88D6F}">
      <dsp:nvSpPr>
        <dsp:cNvPr id="0" name=""/>
        <dsp:cNvSpPr/>
      </dsp:nvSpPr>
      <dsp:spPr>
        <a:xfrm>
          <a:off x="2304256" y="2765108"/>
          <a:ext cx="6048672" cy="1382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noProof="0" dirty="0"/>
            <a:t>Показатели</a:t>
          </a:r>
        </a:p>
      </dsp:txBody>
      <dsp:txXfrm>
        <a:off x="2304256" y="2765108"/>
        <a:ext cx="3024336" cy="1382552"/>
      </dsp:txXfrm>
    </dsp:sp>
    <dsp:sp modelId="{8C7249F5-6A43-4677-858A-4209B274B459}">
      <dsp:nvSpPr>
        <dsp:cNvPr id="0" name=""/>
        <dsp:cNvSpPr/>
      </dsp:nvSpPr>
      <dsp:spPr>
        <a:xfrm>
          <a:off x="5328592" y="0"/>
          <a:ext cx="3024336" cy="1382556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noProof="0" dirty="0"/>
            <a:t>Медицинский кабинет по лечению опорно-двигательного аппарата на аппаратах </a:t>
          </a:r>
          <a:r>
            <a:rPr lang="en-US" sz="1600" b="1" kern="1200" noProof="0" dirty="0"/>
            <a:t>ORMED </a:t>
          </a:r>
          <a:r>
            <a:rPr lang="ru-RU" sz="1600" b="1" kern="1200" noProof="0" dirty="0"/>
            <a:t/>
          </a:r>
          <a:br>
            <a:rPr lang="ru-RU" sz="1600" b="1" kern="1200" noProof="0" dirty="0"/>
          </a:br>
          <a:r>
            <a:rPr lang="ru-RU" sz="1600" b="0" kern="1200" noProof="0" dirty="0"/>
            <a:t>в</a:t>
          </a:r>
          <a:r>
            <a:rPr lang="en-US" sz="1600" b="0" kern="1200" noProof="0" dirty="0"/>
            <a:t> </a:t>
          </a:r>
          <a:r>
            <a:rPr lang="ru-RU" sz="1600" b="0" kern="1200" noProof="0" dirty="0"/>
            <a:t>городе с населением от 500 тыс. человек.</a:t>
          </a:r>
        </a:p>
      </dsp:txBody>
      <dsp:txXfrm>
        <a:off x="5328592" y="0"/>
        <a:ext cx="3024336" cy="1382556"/>
      </dsp:txXfrm>
    </dsp:sp>
    <dsp:sp modelId="{DBE3DE41-7537-4441-8B1C-5E8BE18ACA77}">
      <dsp:nvSpPr>
        <dsp:cNvPr id="0" name=""/>
        <dsp:cNvSpPr/>
      </dsp:nvSpPr>
      <dsp:spPr>
        <a:xfrm>
          <a:off x="5328592" y="1382556"/>
          <a:ext cx="3024336" cy="1382551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noProof="0" dirty="0"/>
            <a:t> Площадь помещения: </a:t>
          </a:r>
          <a:br>
            <a:rPr lang="ru-RU" sz="1500" kern="1200" noProof="0" dirty="0"/>
          </a:br>
          <a:r>
            <a:rPr lang="ru-RU" sz="1500" kern="1200" noProof="0" dirty="0"/>
            <a:t>40 </a:t>
          </a:r>
          <a:r>
            <a:rPr lang="ru-RU" sz="1500" kern="1200" noProof="0" dirty="0" err="1"/>
            <a:t>кв.м</a:t>
          </a:r>
          <a:r>
            <a:rPr lang="ru-RU" sz="1500" kern="1200" noProof="0" dirty="0"/>
            <a:t>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noProof="0" dirty="0"/>
            <a:t> Оборудование: 2 аппарата </a:t>
          </a:r>
          <a:r>
            <a:rPr lang="en-US" sz="1500" kern="1200" noProof="0" dirty="0"/>
            <a:t>ORMED</a:t>
          </a:r>
          <a:r>
            <a:rPr lang="ru-RU" sz="1500" kern="1200" noProof="0" dirty="0"/>
            <a:t>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noProof="0" dirty="0"/>
            <a:t> Персонал: 4 человека;</a:t>
          </a:r>
        </a:p>
      </dsp:txBody>
      <dsp:txXfrm>
        <a:off x="5328592" y="1382556"/>
        <a:ext cx="3024336" cy="1382551"/>
      </dsp:txXfrm>
    </dsp:sp>
    <dsp:sp modelId="{6C8D26A5-DBB8-4E90-9DA9-227A2AD5DEB3}">
      <dsp:nvSpPr>
        <dsp:cNvPr id="0" name=""/>
        <dsp:cNvSpPr/>
      </dsp:nvSpPr>
      <dsp:spPr>
        <a:xfrm>
          <a:off x="5328592" y="2765108"/>
          <a:ext cx="3024336" cy="1382552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noProof="0" dirty="0"/>
            <a:t> </a:t>
          </a:r>
          <a:r>
            <a:rPr lang="ru-RU" sz="1500" b="1" kern="1200" noProof="0" dirty="0"/>
            <a:t>Инвестиции: </a:t>
          </a:r>
          <a:r>
            <a:rPr lang="ru-RU" sz="1500" b="0" kern="1200" noProof="0" dirty="0">
              <a:solidFill>
                <a:schemeClr val="bg1"/>
              </a:solidFill>
            </a:rPr>
            <a:t>2,04 млн. руб.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noProof="0" dirty="0"/>
            <a:t> Чистая прибыль: </a:t>
          </a:r>
          <a:r>
            <a:rPr lang="ru-RU" sz="1500" b="0" kern="1200" noProof="0" dirty="0">
              <a:solidFill>
                <a:schemeClr val="bg1"/>
              </a:solidFill>
            </a:rPr>
            <a:t>1,1 млн. руб. в год;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noProof="0" dirty="0"/>
            <a:t> </a:t>
          </a:r>
          <a:r>
            <a:rPr lang="ru-RU" sz="1500" b="1" kern="1200" noProof="0" dirty="0"/>
            <a:t>Срок окупаемости</a:t>
          </a:r>
          <a:r>
            <a:rPr lang="ru-RU" sz="1500" kern="1200" noProof="0" dirty="0"/>
            <a:t> (дисконт.): </a:t>
          </a:r>
          <a:r>
            <a:rPr lang="ru-RU" sz="1500" b="0" kern="1200" noProof="0" dirty="0">
              <a:solidFill>
                <a:schemeClr val="bg1"/>
              </a:solidFill>
            </a:rPr>
            <a:t>2,4 года.</a:t>
          </a:r>
        </a:p>
      </dsp:txBody>
      <dsp:txXfrm>
        <a:off x="5328592" y="2765108"/>
        <a:ext cx="3024336" cy="13825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37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7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7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14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02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CCF-7666-4D44-83CF-B1D9081B196F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04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61676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0225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9183670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7461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5733788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37626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60509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498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270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4E52-550E-4B84-9D4F-14979F5A0D6E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77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82931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13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31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68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48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82766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1">
                <a:lumMod val="85000"/>
              </a:schemeClr>
            </a:gs>
            <a:gs pos="6000">
              <a:schemeClr val="bg2">
                <a:shade val="96000"/>
                <a:satMod val="120000"/>
                <a:lumMod val="9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BAC977-30FA-477C-9A84-AFCB3E072BCA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698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662" r:id="rId18"/>
    <p:sldLayoutId id="2147483664" r:id="rId19"/>
    <p:sldLayoutId id="2147483670" r:id="rId2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829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Инвестиционный проект</a:t>
            </a:r>
          </a:p>
          <a:p>
            <a:endParaRPr lang="ru-RU" sz="2800" dirty="0"/>
          </a:p>
          <a:p>
            <a:r>
              <a:rPr lang="ru-RU" sz="2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Медицинский </a:t>
            </a:r>
            <a:r>
              <a:rPr lang="ru-RU" sz="2800" b="1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кабинет </a:t>
            </a:r>
          </a:p>
          <a:p>
            <a:r>
              <a:rPr lang="ru-RU" sz="2800" b="1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2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оборудованием «</a:t>
            </a:r>
            <a:r>
              <a:rPr lang="en-US" sz="2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ORMED</a:t>
            </a:r>
            <a:r>
              <a:rPr lang="ru-RU" sz="28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6376" y="623731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20</a:t>
            </a:r>
            <a:r>
              <a:rPr lang="ru-RU" sz="2000">
                <a:solidFill>
                  <a:srgbClr val="0070C0"/>
                </a:solidFill>
              </a:rPr>
              <a:t>20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акварелак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53828"/>
            <a:ext cx="3528392" cy="2399308"/>
          </a:xfrm>
          <a:prstGeom prst="rect">
            <a:avLst/>
          </a:prstGeom>
        </p:spPr>
      </p:pic>
      <p:pic>
        <p:nvPicPr>
          <p:cNvPr id="11" name="Рисунок 10" descr="профессион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8890" y="2204864"/>
            <a:ext cx="4095849" cy="2566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BE8E8DA-757A-4A3D-B2D9-A7B6A98CD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3285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функционирования кабинета необходимо: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Арендовать помещение свободного назначения площадью 40-50 м</a:t>
            </a:r>
            <a:r>
              <a:rPr lang="ru-RU" sz="1700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арендная плата составит не более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60 тыс. руб. 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месяц.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Нанять персонал: 1 врача, 2 медсестер и 1 менеджера по работе </a:t>
            </a:r>
            <a:b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 клиентами, фонд заработной платы составит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144,3 тыс. руб.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в месяц </a:t>
            </a:r>
            <a:b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(с отчислениями в фонды).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Предусмотреть затраты на расходные материалы в размере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2% от выручки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а также прочие расходы в размере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5% от выручки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Предусмотреть хозяйственные расходы в размере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2 000  руб. 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месяц.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Предусмотреть расходы на телефон/интернет в размере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2 000 руб. 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расходы на бухгалтерию (аутсорсинг) в размере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2 000 руб.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в месяц.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Предусмотреть расходы на маркетинг и рекламу в размере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40 000 руб. 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месяц.</a:t>
            </a: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Анализ операционных расходов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96559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20072" y="4437112"/>
            <a:ext cx="390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Средние ежемесячные расходы составят </a:t>
            </a:r>
            <a:r>
              <a:rPr lang="ru-RU" b="1" dirty="0">
                <a:solidFill>
                  <a:schemeClr val="bg1"/>
                </a:solidFill>
              </a:rPr>
              <a:t>284 тыс</a:t>
            </a:r>
            <a:r>
              <a:rPr lang="ru-RU" dirty="0">
                <a:solidFill>
                  <a:schemeClr val="bg1"/>
                </a:solidFill>
              </a:rPr>
              <a:t>. руб.,</a:t>
            </a:r>
          </a:p>
          <a:p>
            <a:r>
              <a:rPr lang="ru-RU" dirty="0">
                <a:solidFill>
                  <a:schemeClr val="bg1"/>
                </a:solidFill>
              </a:rPr>
              <a:t>Среднегодовой объем расходов – </a:t>
            </a:r>
            <a:r>
              <a:rPr lang="ru-RU" b="1" dirty="0">
                <a:solidFill>
                  <a:schemeClr val="bg1"/>
                </a:solidFill>
              </a:rPr>
              <a:t>3,41 млн.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B31717C-7FE0-4B51-ABEA-D6BC6C427534}"/>
              </a:ext>
            </a:extLst>
          </p:cNvPr>
          <p:cNvSpPr/>
          <p:nvPr/>
        </p:nvSpPr>
        <p:spPr>
          <a:xfrm>
            <a:off x="5454830" y="1355476"/>
            <a:ext cx="366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долю заработной платы приходится 51% расходов</a:t>
            </a:r>
          </a:p>
          <a:p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маркетинг и рекламу – 14%</a:t>
            </a:r>
          </a:p>
          <a:p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аренду помещения – 17%</a:t>
            </a:r>
          </a:p>
          <a:p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налоги – 11%.</a:t>
            </a:r>
          </a:p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EDA1267-CC27-442B-8DCF-F3CB36FB572A}"/>
              </a:ext>
            </a:extLst>
          </p:cNvPr>
          <p:cNvSpPr/>
          <p:nvPr/>
        </p:nvSpPr>
        <p:spPr>
          <a:xfrm>
            <a:off x="104573" y="3487812"/>
            <a:ext cx="40324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На диаграмме представлена структура расходов по проекту в год.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5C9BCA8-FC1E-4154-9BE5-F7C6C8734721}"/>
              </a:ext>
            </a:extLst>
          </p:cNvPr>
          <p:cNvSpPr/>
          <p:nvPr/>
        </p:nvSpPr>
        <p:spPr>
          <a:xfrm>
            <a:off x="115785" y="6592624"/>
            <a:ext cx="46487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На диаграммах представлена динамика расходов в год с учетом загрузки кабинета.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Анализ операционных расходов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4233292"/>
              </p:ext>
            </p:extLst>
          </p:nvPr>
        </p:nvGraphicFramePr>
        <p:xfrm>
          <a:off x="-586804" y="838914"/>
          <a:ext cx="5158804" cy="271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FB11533E-98AD-4F5D-9D4E-E32725FC6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4011519"/>
              </p:ext>
            </p:extLst>
          </p:nvPr>
        </p:nvGraphicFramePr>
        <p:xfrm>
          <a:off x="219886" y="3534118"/>
          <a:ext cx="4608512" cy="305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A4356D8-2450-474F-9D24-48B2A5A2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5811629"/>
              </p:ext>
            </p:extLst>
          </p:nvPr>
        </p:nvGraphicFramePr>
        <p:xfrm>
          <a:off x="394622" y="1124744"/>
          <a:ext cx="4105369" cy="4695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8892">
                  <a:extLst>
                    <a:ext uri="{9D8B030D-6E8A-4147-A177-3AD203B41FA5}">
                      <a16:colId xmlns:a16="http://schemas.microsoft.com/office/drawing/2014/main" xmlns="" val="1505680476"/>
                    </a:ext>
                  </a:extLst>
                </a:gridCol>
                <a:gridCol w="796477">
                  <a:extLst>
                    <a:ext uri="{9D8B030D-6E8A-4147-A177-3AD203B41FA5}">
                      <a16:colId xmlns:a16="http://schemas.microsoft.com/office/drawing/2014/main" xmlns="" val="310588855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Финансовые показатели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942198"/>
                  </a:ext>
                </a:extLst>
              </a:tr>
              <a:tr h="2732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Показатели первого уровня (для последнего года)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851069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000" u="none" strike="noStrike" dirty="0">
                          <a:effectLst/>
                        </a:rPr>
                        <a:t>Доходы, руб. в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4 504 320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5323937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000" u="none" strike="noStrike" dirty="0">
                          <a:effectLst/>
                        </a:rPr>
                        <a:t>Расходы, руб. в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3 030 111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8356210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000" u="none" strike="noStrike" dirty="0">
                          <a:effectLst/>
                        </a:rPr>
                        <a:t>Налоги, руб. в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381 166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5079239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000" u="none" strike="noStrike" dirty="0">
                          <a:effectLst/>
                        </a:rPr>
                        <a:t>Денежный поток, руб. в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1 093 043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3137876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000" u="none" strike="noStrike" dirty="0">
                          <a:effectLst/>
                        </a:rPr>
                        <a:t>Безубыточность,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0849790"/>
                  </a:ext>
                </a:extLst>
              </a:tr>
              <a:tr h="2732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Показатели второго уровня (для последнего года)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8580746"/>
                  </a:ext>
                </a:extLst>
              </a:tr>
              <a:tr h="566194">
                <a:tc>
                  <a:txBody>
                    <a:bodyPr/>
                    <a:lstStyle/>
                    <a:p>
                      <a:pPr marL="180000" lvl="1" algn="l" defTabSz="4572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Рентабельность продаж ( Денежный поток по операционной деятельности делить на Доходы), % для годовых значений</a:t>
                      </a: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2279462"/>
                  </a:ext>
                </a:extLst>
              </a:tr>
              <a:tr h="381417">
                <a:tc>
                  <a:txBody>
                    <a:bodyPr/>
                    <a:lstStyle/>
                    <a:p>
                      <a:pPr marL="180000" lvl="1" algn="l" defTabSz="4572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Маржинальная прибыль (Выручка минус переменные расходы), руб. в год</a:t>
                      </a: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4 414 234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4091954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marL="180000" lvl="1" algn="l" defTabSz="4572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EBITDA (Выручка минус все расходы), руб. в год</a:t>
                      </a: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1 474 209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4096490"/>
                  </a:ext>
                </a:extLst>
              </a:tr>
              <a:tr h="381417">
                <a:tc>
                  <a:txBody>
                    <a:bodyPr/>
                    <a:lstStyle/>
                    <a:p>
                      <a:pPr marL="180000" lvl="1" algn="l" defTabSz="457200" rtl="0" eaLnBrk="1" fontAlgn="b" latinLnBrk="0" hangingPunct="1"/>
                      <a:r>
                        <a:rPr lang="ru-R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Expense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-т операционных расходов)</a:t>
                      </a: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8416558"/>
                  </a:ext>
                </a:extLst>
              </a:tr>
              <a:tr h="2732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Показатели третьего уровня (для последнего года)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5" marR="8805" marT="8805" marB="0"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605476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marL="180000" lvl="1" algn="l" defTabSz="4572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Денежный поток с 1 работника в год, руб.</a:t>
                      </a: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273 261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4878078"/>
                  </a:ext>
                </a:extLst>
              </a:tr>
              <a:tr h="273290">
                <a:tc>
                  <a:txBody>
                    <a:bodyPr/>
                    <a:lstStyle/>
                    <a:p>
                      <a:pPr marL="180000" lvl="1" algn="l" defTabSz="4572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Денежный поток с 1 процедуры</a:t>
                      </a:r>
                    </a:p>
                  </a:txBody>
                  <a:tcPr marL="8805" marR="8805" marT="88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252608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1C40A8-CBFD-4541-BF6E-A7ACAE87D6D3}"/>
              </a:ext>
            </a:extLst>
          </p:cNvPr>
          <p:cNvSpPr/>
          <p:nvPr/>
        </p:nvSpPr>
        <p:spPr>
          <a:xfrm>
            <a:off x="4786051" y="3284984"/>
            <a:ext cx="38918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Ежегодные доходы по проекту составят </a:t>
            </a:r>
            <a:r>
              <a:rPr lang="ru-RU" sz="1600" b="1" dirty="0">
                <a:solidFill>
                  <a:schemeClr val="bg1"/>
                </a:solidFill>
              </a:rPr>
              <a:t>4</a:t>
            </a:r>
            <a:r>
              <a:rPr lang="en-US" sz="1600" b="1" dirty="0">
                <a:solidFill>
                  <a:schemeClr val="bg1"/>
                </a:solidFill>
              </a:rPr>
              <a:t>,5 </a:t>
            </a:r>
            <a:r>
              <a:rPr lang="ru-RU" sz="1600" dirty="0">
                <a:solidFill>
                  <a:schemeClr val="bg1"/>
                </a:solidFill>
              </a:rPr>
              <a:t>млн. руб.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Ежегодные расходы по проекту составят </a:t>
            </a:r>
            <a:r>
              <a:rPr lang="en-US" sz="1600" b="1" dirty="0">
                <a:solidFill>
                  <a:schemeClr val="bg1"/>
                </a:solidFill>
              </a:rPr>
              <a:t>3,</a:t>
            </a:r>
            <a:r>
              <a:rPr lang="ru-RU" sz="1600" b="1" dirty="0">
                <a:solidFill>
                  <a:schemeClr val="bg1"/>
                </a:solidFill>
              </a:rPr>
              <a:t>0</a:t>
            </a:r>
            <a:r>
              <a:rPr lang="ru-RU" sz="1600" dirty="0">
                <a:solidFill>
                  <a:schemeClr val="bg1"/>
                </a:solidFill>
              </a:rPr>
              <a:t> млн. руб.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Ежегодные налоговые отчисления составят </a:t>
            </a:r>
            <a:r>
              <a:rPr lang="ru-RU" sz="1600" b="1" dirty="0">
                <a:solidFill>
                  <a:schemeClr val="bg1"/>
                </a:solidFill>
              </a:rPr>
              <a:t>382 тыс</a:t>
            </a:r>
            <a:r>
              <a:rPr lang="ru-RU" sz="1600" dirty="0">
                <a:solidFill>
                  <a:schemeClr val="bg1"/>
                </a:solidFill>
              </a:rPr>
              <a:t>. руб.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Ежегодный денежный поток составит </a:t>
            </a:r>
            <a:r>
              <a:rPr lang="ru-RU" sz="1600" b="1" dirty="0">
                <a:solidFill>
                  <a:schemeClr val="bg1"/>
                </a:solidFill>
              </a:rPr>
              <a:t>1,09 </a:t>
            </a:r>
            <a:r>
              <a:rPr lang="ru-RU" sz="1600" dirty="0">
                <a:solidFill>
                  <a:schemeClr val="bg1"/>
                </a:solidFill>
              </a:rPr>
              <a:t>млн. руб.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Денежный поток с 1 процедуры </a:t>
            </a:r>
            <a:r>
              <a:rPr lang="ru-RU" sz="1600" b="1" dirty="0">
                <a:solidFill>
                  <a:schemeClr val="bg1"/>
                </a:solidFill>
              </a:rPr>
              <a:t>– 223 руб.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C350B32-3DE4-4147-8AEF-07F3A4A759D6}"/>
              </a:ext>
            </a:extLst>
          </p:cNvPr>
          <p:cNvSpPr/>
          <p:nvPr/>
        </p:nvSpPr>
        <p:spPr>
          <a:xfrm>
            <a:off x="4731366" y="1052736"/>
            <a:ext cx="401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Рентабельность продаж (отношение денежного потока к доходам) составит 40%, что является достаточно высоким показателем эффективности данного проекта.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EBITDA (</a:t>
            </a:r>
            <a:r>
              <a:rPr lang="ru-RU" sz="1600" dirty="0">
                <a:solidFill>
                  <a:schemeClr val="bg1"/>
                </a:solidFill>
              </a:rPr>
              <a:t>выручка за вычетом всех расходов) составит </a:t>
            </a:r>
            <a:r>
              <a:rPr lang="ru-RU" sz="1600" b="1" dirty="0">
                <a:solidFill>
                  <a:schemeClr val="bg1"/>
                </a:solidFill>
              </a:rPr>
              <a:t>1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ru-RU" sz="1600" b="1" dirty="0">
                <a:solidFill>
                  <a:schemeClr val="bg1"/>
                </a:solidFill>
              </a:rPr>
              <a:t>47 </a:t>
            </a:r>
            <a:r>
              <a:rPr lang="ru-RU" sz="1600" dirty="0">
                <a:solidFill>
                  <a:schemeClr val="bg1"/>
                </a:solidFill>
              </a:rPr>
              <a:t>млн. в год.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Финансовые показатели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6239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80744570-41F3-444A-9808-AA380E2EE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80030" cy="2808312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FF0000"/>
              </a:buClr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Денежный поток по проекту складывается из доходов по операционной деятельности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4,5 млн. в год.</a:t>
            </a:r>
          </a:p>
          <a:p>
            <a:pPr algn="just">
              <a:buClr>
                <a:srgbClr val="FF0000"/>
              </a:buClr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Из доходов по операционной деятельности вычитаются расходы по операционной деятельности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3,03 млн. в год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Также вычитаются налоги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0,382 млн. в год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расчете получаем номинальный денежный поток по операционной деятельности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1,09 млн. руб. в год.</a:t>
            </a:r>
          </a:p>
          <a:p>
            <a:pPr algn="just">
              <a:buClr>
                <a:srgbClr val="FF0000"/>
              </a:buClr>
            </a:pPr>
            <a:r>
              <a:rPr lang="ru-RU" sz="1400" dirty="0">
                <a:solidFill>
                  <a:schemeClr val="bg1"/>
                </a:solidFill>
              </a:rPr>
              <a:t>При расчете денежного потока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инвестора по проекту в целом также учитываются инвестиционные вложения, что отражено на диаграмме ниже.</a:t>
            </a:r>
          </a:p>
          <a:p>
            <a:pPr algn="just">
              <a:buClr>
                <a:srgbClr val="FF0000"/>
              </a:buClr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Срок окупаемости с учетом планируемого денежного потока составляет: обычный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25 мес.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дисконтированный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29 мес.</a:t>
            </a:r>
          </a:p>
          <a:p>
            <a:pPr algn="just">
              <a:buClr>
                <a:srgbClr val="FF0000"/>
              </a:buClr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 5 лет суммарный дисконтированный денежный поток по проекту (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NPV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) составит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1,92 млн. руб.</a:t>
            </a:r>
          </a:p>
          <a:p>
            <a:pPr algn="just"/>
            <a:endParaRPr lang="ru-RU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Денежный поток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8996588-05C9-4052-9485-2C5A15019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4120949"/>
              </p:ext>
            </p:extLst>
          </p:nvPr>
        </p:nvGraphicFramePr>
        <p:xfrm>
          <a:off x="335776" y="3861048"/>
          <a:ext cx="4248472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E362C274-9687-4862-82CB-33D10B506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5173154"/>
              </p:ext>
            </p:extLst>
          </p:nvPr>
        </p:nvGraphicFramePr>
        <p:xfrm>
          <a:off x="4716016" y="3861048"/>
          <a:ext cx="4295984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5869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B2207E-101F-476F-A293-1640AA5C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18690"/>
            <a:ext cx="8286038" cy="2306974"/>
          </a:xfrm>
        </p:spPr>
        <p:txBody>
          <a:bodyPr>
            <a:normAutofit fontScale="92500"/>
          </a:bodyPr>
          <a:lstStyle/>
          <a:p>
            <a:pPr marL="64008" indent="0" algn="just">
              <a:buNone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Точка безубыточности достигается при загрузке 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</a:t>
            </a:r>
            <a:r>
              <a:rPr lang="en-US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40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%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 максимума, что является очень хорошим показателем.</a:t>
            </a:r>
          </a:p>
          <a:p>
            <a:pPr marL="64008" indent="0" algn="just">
              <a:buNone/>
            </a:pPr>
            <a:r>
              <a:rPr lang="ru-RU" sz="1600" dirty="0">
                <a:solidFill>
                  <a:schemeClr val="bg1"/>
                </a:solidFill>
              </a:rPr>
              <a:t>Модель кабинета считалась при минимальной загрузке в </a:t>
            </a:r>
            <a:r>
              <a:rPr lang="ru-RU" sz="1600" b="1" dirty="0">
                <a:solidFill>
                  <a:schemeClr val="bg1"/>
                </a:solidFill>
              </a:rPr>
              <a:t>45% - в весенне-летний период, 55% в осенне-зимний период.</a:t>
            </a:r>
          </a:p>
          <a:p>
            <a:pPr marL="64008" indent="0" algn="just">
              <a:buNone/>
            </a:pPr>
            <a:r>
              <a:rPr lang="ru-RU" sz="1600" dirty="0">
                <a:solidFill>
                  <a:srgbClr val="FF0000"/>
                </a:solidFill>
              </a:rPr>
              <a:t>Это означает, что проект медицинского кабинета устойчив к повышению затрат на </a:t>
            </a:r>
            <a:r>
              <a:rPr lang="ru-RU" sz="1600" b="1" dirty="0">
                <a:solidFill>
                  <a:srgbClr val="FF0000"/>
                </a:solidFill>
              </a:rPr>
              <a:t>32,8 тыс. руб. в месяц в весенне-летний период, и на 96,5 тыс. руб. в месяц в осенне-зимний период. </a:t>
            </a:r>
            <a:r>
              <a:rPr lang="ru-RU" sz="1600" dirty="0">
                <a:solidFill>
                  <a:srgbClr val="FF0000"/>
                </a:solidFill>
              </a:rPr>
              <a:t>Таким образом, модель будет устойчива, даже если расходы в весенне-летнее время увеличить на 12%, а в зимнее время – на 36%.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B1B072-7393-4E3E-8BEA-407EC34BEBF9}"/>
              </a:ext>
            </a:extLst>
          </p:cNvPr>
          <p:cNvSpPr/>
          <p:nvPr/>
        </p:nvSpPr>
        <p:spPr>
          <a:xfrm>
            <a:off x="457200" y="3909141"/>
            <a:ext cx="80846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диаграммах представлена динамика прибыли до вычета налогов при различной загрузке проекта в %. При </a:t>
            </a:r>
            <a:r>
              <a:rPr lang="en-US" sz="8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40</a:t>
            </a:r>
            <a:r>
              <a:rPr lang="ru-RU" sz="8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% загрузке прибыль равна 0.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Точка безубыточности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933F791-434B-4A90-A898-F4B7B2A3C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7005042"/>
              </p:ext>
            </p:extLst>
          </p:nvPr>
        </p:nvGraphicFramePr>
        <p:xfrm>
          <a:off x="599088" y="678666"/>
          <a:ext cx="8002261" cy="331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102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173485"/>
              </p:ext>
            </p:extLst>
          </p:nvPr>
        </p:nvGraphicFramePr>
        <p:xfrm>
          <a:off x="3829567" y="785017"/>
          <a:ext cx="4824536" cy="94932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{D113A9D2-9D6B-4929-AA2D-F23B5EE8CBE7}</a:tableStyleId>
              </a:tblPr>
              <a:tblGrid>
                <a:gridCol w="241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2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Объем рынка коммерческой медицины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Динамика рынка коммерческой медицины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216 млрд. руб.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5,9% в год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96142" y="666208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Отрасль: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медицина, в том числе коммерческая медицина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Регион: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Россия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Характеристики рынка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0DC450-8A2D-41F9-8577-BDB4267D924A}"/>
              </a:ext>
            </a:extLst>
          </p:cNvPr>
          <p:cNvSpPr/>
          <p:nvPr/>
        </p:nvSpPr>
        <p:spPr>
          <a:xfrm>
            <a:off x="323528" y="1989647"/>
            <a:ext cx="8424936" cy="190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Объем российского рынка медицинских услуг в 2018 году составил порядка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648,7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млрд. руб., что на 10% больше, чем в 2017 году. В целом российский рынок медицинских услуг демонстрирует положительную динамику с 2005 года.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Рынок российской частной медицины до 2019 года будет расти в среднем на 5,9%, в основном за счет легального сегмента.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Коммерческая медицина сегодня занимает почти треть медицинского рынка или 216 млрд. руб.</a:t>
            </a:r>
            <a:endParaRPr lang="ru-RU" sz="1400" dirty="0">
              <a:solidFill>
                <a:schemeClr val="bg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D588A3C-3E09-45AB-9D7A-DB4B76AF1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86349823"/>
              </p:ext>
            </p:extLst>
          </p:nvPr>
        </p:nvGraphicFramePr>
        <p:xfrm>
          <a:off x="1115616" y="4005064"/>
          <a:ext cx="7056784" cy="265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sz="2800" i="1" dirty="0"/>
              <a:t>Анализ рынка: коммерческая медицина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4694E40-BFA4-4793-88BD-9E1B5ABBF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1905000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</a:pP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Целевая аудитория проекта –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люди трудоспособного возраста и люди старше трудоспособного возраста.</a:t>
            </a:r>
            <a:endParaRPr lang="ru-RU" sz="17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Согласно среднему варианту прогноза, численность населения России к 2036 году составит </a:t>
            </a:r>
            <a:r>
              <a:rPr lang="ru-RU" sz="17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144 010 800 человек</a:t>
            </a:r>
            <a:r>
              <a:rPr lang="ru-RU" sz="1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из них людей трудоспособного возраста 78 289 400 человек или 54,3%, людей старше трудоспособного возраста – 43 306 700 человек или 30,1%.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76D44412-D6CB-46E6-B1F6-8A9477FB7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96973809"/>
              </p:ext>
            </p:extLst>
          </p:nvPr>
        </p:nvGraphicFramePr>
        <p:xfrm>
          <a:off x="323528" y="3117404"/>
          <a:ext cx="4105696" cy="299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7BFA299-C623-4B5C-808E-3A2FDDC0D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21652123"/>
              </p:ext>
            </p:extLst>
          </p:nvPr>
        </p:nvGraphicFramePr>
        <p:xfrm>
          <a:off x="4429224" y="3101752"/>
          <a:ext cx="4257576" cy="299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sz="2800" i="1" dirty="0"/>
              <a:t>Анализ рынка: 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9520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146CABA-ABA1-4295-81FE-84FA7C25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52" y="1124744"/>
            <a:ext cx="8229600" cy="1368152"/>
          </a:xfrm>
        </p:spPr>
        <p:txBody>
          <a:bodyPr/>
          <a:lstStyle/>
          <a:p>
            <a:pPr marL="64008" indent="0" algn="just">
              <a:buNone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Уровень среднедушевых доходов населения стабильно увеличивается в период с 2015 по 2019 гг. Данная тенденция положительно сказывается на рынке платных медицинских услуг.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sz="2800" i="1" dirty="0"/>
              <a:t>Анализ рынка: доходы населения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78DABEC-D3C1-4632-B949-2CEA2377E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4521411"/>
              </p:ext>
            </p:extLst>
          </p:nvPr>
        </p:nvGraphicFramePr>
        <p:xfrm>
          <a:off x="518864" y="2564904"/>
          <a:ext cx="80135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11990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DB4A8F9-A488-44C6-A9A7-679B5726A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91071"/>
            <a:ext cx="8229600" cy="2088232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Болезни опорно-двигательного аппарата (ОДА)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lvl="0" algn="just">
              <a:buClr>
                <a:srgbClr val="FF0000"/>
              </a:buClr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Различными болезнями опорно-двигательного аппарата 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страдает 80% населения.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Причем большинство – трудоспособного возраста: 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 30 до 50 лет.</a:t>
            </a:r>
          </a:p>
          <a:p>
            <a:pPr lvl="0" algn="just">
              <a:buClr>
                <a:srgbClr val="FF0000"/>
              </a:buClr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Общая динамика болезней опорно-двигательного аппарата в России с конца 20 века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возрастает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с каждым десятилетием приблизительно на 30%.</a:t>
            </a:r>
          </a:p>
          <a:p>
            <a:pPr lvl="0" algn="just">
              <a:buClr>
                <a:srgbClr val="FF0000"/>
              </a:buClr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Если в советское время остеохондроз диагностировался у 8% населения, то сейчас им страдает почти 10% россиян.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A5BEC1C-2B89-48C8-8592-3C2520949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5537249"/>
              </p:ext>
            </p:extLst>
          </p:nvPr>
        </p:nvGraphicFramePr>
        <p:xfrm>
          <a:off x="1819112" y="2979303"/>
          <a:ext cx="5505775" cy="359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sz="2800" i="1" dirty="0"/>
              <a:t>Анализ рынка: болезни 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48188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C3EEB1A-DFF6-45DB-AC25-9D6D1B4C9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0457974"/>
              </p:ext>
            </p:extLst>
          </p:nvPr>
        </p:nvGraphicFramePr>
        <p:xfrm>
          <a:off x="899592" y="1196752"/>
          <a:ext cx="7221488" cy="516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sz="2800" i="1" dirty="0"/>
              <a:t>Анализ рынка: болезни 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18724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</p:spPr>
        <p:txBody>
          <a:bodyPr>
            <a:noAutofit/>
          </a:bodyPr>
          <a:lstStyle/>
          <a:p>
            <a:pPr marL="360000"/>
            <a:r>
              <a:rPr lang="ru-RU" i="1" noProof="0" dirty="0"/>
              <a:t>Концепция проекта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6031076"/>
              </p:ext>
            </p:extLst>
          </p:nvPr>
        </p:nvGraphicFramePr>
        <p:xfrm>
          <a:off x="251520" y="1268760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2C1694A-78AE-4110-8E32-2EBFCB79E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0905172"/>
              </p:ext>
            </p:extLst>
          </p:nvPr>
        </p:nvGraphicFramePr>
        <p:xfrm>
          <a:off x="683568" y="2204864"/>
          <a:ext cx="7416824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47CB54E-A192-4B5E-8FA4-EAB58ADD6E05}"/>
              </a:ext>
            </a:extLst>
          </p:cNvPr>
          <p:cNvSpPr/>
          <p:nvPr/>
        </p:nvSpPr>
        <p:spPr>
          <a:xfrm>
            <a:off x="107504" y="797124"/>
            <a:ext cx="8856984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Лечебная физкультура (в том числе </a:t>
            </a:r>
            <a:r>
              <a:rPr lang="ru-RU" sz="12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кинезитерапия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– является основным методом лечения заболеваний позвоночника, остеохондроза, грыж позвоночника и других. </a:t>
            </a:r>
            <a:endParaRPr lang="ru-RU" sz="12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2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Тракция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(вытяжение) позвоночника 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– эффективный метод лечения спины, устраняющий болевой синдром, уменьшающий грыжи и </a:t>
            </a:r>
            <a:r>
              <a:rPr lang="ru-RU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протрузии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межпозвонковых дисков. Наиболее эффективно проводить вытяжение в теплой воде. При этом процедуры проходят мягко, безболезненно, боли проходят практически с первых сеансов лечения.</a:t>
            </a:r>
          </a:p>
          <a:p>
            <a:pPr marL="285750" indent="-285750" algn="just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Комплексный подход к лечению дает максимальный шанс на успех и полное выздоровление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solidFill>
                <a:schemeClr val="bg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sz="2800" i="1" dirty="0"/>
              <a:t>Анализ рынка: методы лечения 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17330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E99B99B5-003A-45C7-BE66-04733C92F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5668762"/>
              </p:ext>
            </p:extLst>
          </p:nvPr>
        </p:nvGraphicFramePr>
        <p:xfrm>
          <a:off x="845071" y="1628800"/>
          <a:ext cx="7453858" cy="405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688" y="28104"/>
            <a:ext cx="9144000" cy="9821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sz="2400" i="1" dirty="0"/>
              <a:t>Анализ рынка: основные форматы клиник по лечению позвоночника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7896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9223C46-7B47-4EF2-AC5F-68259F5F4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1723066"/>
              </p:ext>
            </p:extLst>
          </p:nvPr>
        </p:nvGraphicFramePr>
        <p:xfrm>
          <a:off x="539553" y="734194"/>
          <a:ext cx="5040560" cy="5653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3">
                  <a:extLst>
                    <a:ext uri="{9D8B030D-6E8A-4147-A177-3AD203B41FA5}">
                      <a16:colId xmlns:a16="http://schemas.microsoft.com/office/drawing/2014/main" xmlns="" val="71232629"/>
                    </a:ext>
                  </a:extLst>
                </a:gridCol>
                <a:gridCol w="980143">
                  <a:extLst>
                    <a:ext uri="{9D8B030D-6E8A-4147-A177-3AD203B41FA5}">
                      <a16:colId xmlns:a16="http://schemas.microsoft.com/office/drawing/2014/main" xmlns="" val="654383860"/>
                    </a:ext>
                  </a:extLst>
                </a:gridCol>
                <a:gridCol w="1684154">
                  <a:extLst>
                    <a:ext uri="{9D8B030D-6E8A-4147-A177-3AD203B41FA5}">
                      <a16:colId xmlns:a16="http://schemas.microsoft.com/office/drawing/2014/main" xmlns="" val="648993343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Инвестиции и финансирование проекта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Комментарии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628671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Инвестиций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2 040 300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руб. (собственные и заемные)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5378670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Собственные средства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684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2 100 300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415959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Заемные средства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684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5131379"/>
                  </a:ext>
                </a:extLst>
              </a:tr>
              <a:tr h="31996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Операционная деятельность </a:t>
                      </a:r>
                    </a:p>
                    <a:p>
                      <a:pPr marL="72000" algn="l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последний год)</a:t>
                      </a: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379972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Выручка, год</a:t>
                      </a: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4 504 320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3295040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Поступления клиники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684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4 504 320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9720052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асходы операционные, год</a:t>
                      </a: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3 008 034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руб.,</a:t>
                      </a:r>
                      <a:r>
                        <a:rPr lang="ru-RU" sz="7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700" u="none" strike="noStrike" dirty="0">
                          <a:effectLst/>
                          <a:latin typeface="+mn-lt"/>
                        </a:rPr>
                        <a:t>(без налогов)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7245198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Переменные расходы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684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90 086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руб.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246138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Постоянные расходы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2684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2 940 025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руб.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5244835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Налоги, год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381 166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руб.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236230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Маржинальная прибыль,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4 414 234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руб.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0724544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Денежный поток,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1 093 043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руб.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1997497"/>
                  </a:ext>
                </a:extLst>
              </a:tr>
              <a:tr h="11462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4450822"/>
                  </a:ext>
                </a:extLst>
              </a:tr>
              <a:tr h="2133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Анализ рентабельности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b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7050616"/>
                  </a:ext>
                </a:extLst>
              </a:tr>
              <a:tr h="31996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Рентабельность продаж </a:t>
                      </a:r>
                    </a:p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(Прибыль к Выручке)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24,27%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последний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1098716"/>
                  </a:ext>
                </a:extLst>
              </a:tr>
              <a:tr h="31996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Рентабельность активов </a:t>
                      </a:r>
                    </a:p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(Прибыль к Инвестициям)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последний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4895575"/>
                  </a:ext>
                </a:extLst>
              </a:tr>
              <a:tr h="31996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 err="1">
                          <a:effectLst/>
                        </a:rPr>
                        <a:t>Маржинальность</a:t>
                      </a:r>
                      <a:r>
                        <a:rPr lang="ru-RU" sz="800" u="none" strike="noStrike" dirty="0">
                          <a:effectLst/>
                        </a:rPr>
                        <a:t> бизнеса </a:t>
                      </a:r>
                    </a:p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(Маржа к Выручке)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последний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5094900"/>
                  </a:ext>
                </a:extLst>
              </a:tr>
              <a:tr h="319966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 err="1">
                          <a:effectLst/>
                        </a:rPr>
                        <a:t>Operation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Expense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Ratio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</a:p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(</a:t>
                      </a:r>
                      <a:r>
                        <a:rPr lang="ru-RU" sz="800" u="none" strike="noStrike" dirty="0" err="1">
                          <a:effectLst/>
                        </a:rPr>
                        <a:t>коэф</a:t>
                      </a:r>
                      <a:r>
                        <a:rPr lang="ru-RU" sz="800" u="none" strike="noStrike" dirty="0">
                          <a:effectLst/>
                        </a:rPr>
                        <a:t>-т операционных расходов)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75,73%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dirty="0">
                          <a:effectLst/>
                          <a:latin typeface="+mn-lt"/>
                        </a:rPr>
                        <a:t>последний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3351048"/>
                  </a:ext>
                </a:extLst>
              </a:tr>
              <a:tr h="114625">
                <a:tc>
                  <a:txBody>
                    <a:bodyPr/>
                    <a:lstStyle/>
                    <a:p>
                      <a:pPr marL="72000"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290560"/>
                  </a:ext>
                </a:extLst>
              </a:tr>
              <a:tr h="2133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b="1" u="none" strike="noStrike" dirty="0">
                          <a:effectLst/>
                        </a:rPr>
                        <a:t>Инвестиционный анализ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90" marR="9390" marT="9390" marB="0"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0" marR="9390" marT="9390" marB="0"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095939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Инвестиции в бизнес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2 040 300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7261270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Срок окупаемости (</a:t>
                      </a:r>
                      <a:r>
                        <a:rPr lang="ru-RU" sz="800" u="none" strike="noStrike" dirty="0" err="1">
                          <a:effectLst/>
                        </a:rPr>
                        <a:t>payback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period</a:t>
                      </a:r>
                      <a:r>
                        <a:rPr lang="ru-RU" sz="800" u="none" strike="noStrike" dirty="0">
                          <a:effectLst/>
                        </a:rPr>
                        <a:t>),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7195102"/>
                  </a:ext>
                </a:extLst>
              </a:tr>
              <a:tr h="250077">
                <a:tc>
                  <a:txBody>
                    <a:bodyPr/>
                    <a:lstStyle/>
                    <a:p>
                      <a:pPr marL="720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Срок окупаемости дисконтированный (</a:t>
                      </a:r>
                      <a:r>
                        <a:rPr lang="en-US" sz="800" u="none" strike="noStrike" dirty="0">
                          <a:effectLst/>
                        </a:rPr>
                        <a:t>discount </a:t>
                      </a:r>
                      <a:r>
                        <a:rPr lang="ru-RU" sz="800" u="none" strike="noStrike" dirty="0" err="1">
                          <a:effectLst/>
                        </a:rPr>
                        <a:t>payback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period</a:t>
                      </a:r>
                      <a:r>
                        <a:rPr lang="ru-RU" sz="800" u="none" strike="noStrike" dirty="0">
                          <a:effectLst/>
                        </a:rPr>
                        <a:t>),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,42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3356708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ВНД (</a:t>
                      </a:r>
                      <a:r>
                        <a:rPr lang="en-US" sz="800" u="none" strike="noStrike" dirty="0">
                          <a:effectLst/>
                        </a:rPr>
                        <a:t>IRR)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месяц</a:t>
                      </a: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0663069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ЧДД (</a:t>
                      </a:r>
                      <a:r>
                        <a:rPr lang="en-US" sz="800" u="none" strike="noStrike" dirty="0">
                          <a:effectLst/>
                        </a:rPr>
                        <a:t>NPV)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1 923 501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7597835"/>
                  </a:ext>
                </a:extLst>
              </a:tr>
              <a:tr h="1777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800" u="none" strike="noStrike" dirty="0">
                          <a:effectLst/>
                        </a:rPr>
                        <a:t>ROI (доход-вложения)/вложения х 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390" marR="9390" marT="93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833180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8EFA299-02D2-4E03-BB52-82EF4C572E52}"/>
              </a:ext>
            </a:extLst>
          </p:cNvPr>
          <p:cNvSpPr/>
          <p:nvPr/>
        </p:nvSpPr>
        <p:spPr>
          <a:xfrm>
            <a:off x="5940152" y="729206"/>
            <a:ext cx="2664296" cy="583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открытия кабинета по лечению спины на аппаратах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ORMED 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потребуется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вложить 2,04 млн. руб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., на покупку самих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аппаратов приходится 1,07 млн. руб.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сезонности спроса на медицинские услуги, объем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выручки за год составит </a:t>
            </a:r>
            <a:b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4,5 млн. руб.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Объем ежегодных расходов составит 3,01 млн. руб., налогов – 381,17 тыс. руб.</a:t>
            </a:r>
          </a:p>
          <a:p>
            <a:pPr algn="just">
              <a:lnSpc>
                <a:spcPct val="110000"/>
              </a:lnSpc>
            </a:pP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Денежный поток составит </a:t>
            </a:r>
            <a:b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1,09 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just">
              <a:lnSpc>
                <a:spcPct val="110000"/>
              </a:lnSpc>
            </a:pP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 окупается за 2,08 года.</a:t>
            </a:r>
            <a:endParaRPr lang="ru-RU" sz="1200" dirty="0">
              <a:solidFill>
                <a:schemeClr val="bg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Рентабельность продаж составит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24,27%.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Точка безубыточности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40%. </a:t>
            </a:r>
          </a:p>
          <a:p>
            <a:pPr algn="just">
              <a:lnSpc>
                <a:spcPct val="110000"/>
              </a:lnSpc>
            </a:pPr>
            <a:endParaRPr lang="ru-RU" sz="1200" b="1" dirty="0">
              <a:solidFill>
                <a:schemeClr val="bg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Данные показатели свидетельствуют о высокой эффективности проекта для инвестора.</a:t>
            </a:r>
          </a:p>
          <a:p>
            <a:pPr algn="just">
              <a:lnSpc>
                <a:spcPct val="110000"/>
              </a:lnSpc>
            </a:pPr>
            <a:endParaRPr lang="ru-RU" sz="1200" b="1" dirty="0">
              <a:solidFill>
                <a:schemeClr val="bg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900" i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детальная информация по финансовым показателям представлена в финансовой модели.</a:t>
            </a:r>
            <a:endParaRPr lang="ru-RU" sz="1200" b="1" i="1" dirty="0">
              <a:solidFill>
                <a:schemeClr val="bg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Резюме проекта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742008"/>
            <a:ext cx="8790148" cy="556731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11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Концепция проекта: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Данным проектом предполагается открытие медицинского кабинета с аппаратами «</a:t>
            </a:r>
            <a:r>
              <a:rPr lang="ru-RU" sz="105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Ормед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-Профессионал» и </a:t>
            </a:r>
            <a:b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105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Ормед-Акварелакс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».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Преимущества данного оборудования по отношению к аналогам:</a:t>
            </a:r>
          </a:p>
          <a:p>
            <a:pPr algn="just">
              <a:buClr>
                <a:srgbClr val="FF0000"/>
              </a:buClr>
              <a:buNone/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	Сочетает в себе все лучшие качества зарубежного оборудования.</a:t>
            </a:r>
          </a:p>
          <a:p>
            <a:pPr algn="just">
              <a:buClr>
                <a:srgbClr val="FF0000"/>
              </a:buClr>
              <a:buNone/>
            </a:pPr>
            <a:r>
              <a:rPr lang="ru-RU" sz="1050" dirty="0">
                <a:solidFill>
                  <a:schemeClr val="bg1"/>
                </a:solidFill>
              </a:rPr>
              <a:t>		Высокотехнологичный комплекс по лечению боли в спине.</a:t>
            </a:r>
          </a:p>
          <a:p>
            <a:pPr algn="just">
              <a:buClr>
                <a:srgbClr val="FF0000"/>
              </a:buClr>
              <a:buNone/>
            </a:pPr>
            <a:r>
              <a:rPr lang="ru-RU" sz="1050" dirty="0">
                <a:solidFill>
                  <a:srgbClr val="FF0000"/>
                </a:solidFill>
              </a:rPr>
              <a:t>	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	Собственный сервис и 12 месяцев гарантии на оборудование </a:t>
            </a:r>
          </a:p>
          <a:p>
            <a:pPr algn="just"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открытия кабинета необходимо арендовать помещение площадью 40-50 кв.м. и закупить аппараты </a:t>
            </a:r>
            <a:r>
              <a:rPr lang="en-US" sz="1050" dirty="0">
                <a:solidFill>
                  <a:schemeClr val="bg1"/>
                </a:solidFill>
              </a:rPr>
              <a:t>ORMED</a:t>
            </a:r>
            <a:r>
              <a:rPr lang="en-US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сумму </a:t>
            </a: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1071,3 тыс. руб.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Общий объем инвестиций в проект составит </a:t>
            </a: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2,04 млн. руб.</a:t>
            </a:r>
          </a:p>
          <a:p>
            <a:pPr marL="64008" indent="0" algn="just">
              <a:spcBef>
                <a:spcPts val="600"/>
              </a:spcBef>
              <a:buNone/>
            </a:pPr>
            <a:r>
              <a:rPr lang="ru-RU" sz="11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Операционная деятельность (доходы и расходы):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Поступления по проекту будут складываться из процедур на аппаратах </a:t>
            </a:r>
            <a:r>
              <a:rPr lang="en-US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ORMED 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консультаций врача, стоимость одной процедуры – </a:t>
            </a: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1000 и 800 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руб. (в зависимости от аппарата), стоимость консультации – </a:t>
            </a: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1000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руб.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Персонал по проекту – 1 врач, 2 медсестры и 1 менеджер по работе с клиентами, фонд оплаты труда </a:t>
            </a: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144,3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тыс. руб. в месяц.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медицинского рынка характерна сезонность, которая отражена в плане продаж. Ежегодный доход составит </a:t>
            </a:r>
            <a:b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4,5 млн. руб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 реализации проекта необходимо предусмотреть следующие статьи текущих расходов: аренда, маркетинг и реклама, заработная плата, расходные материалы и хозяйственные расходы, бухгалтерия, связь, налоги.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Ежегодные расходы проекта составят </a:t>
            </a: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3,01 млн. руб.</a:t>
            </a:r>
          </a:p>
          <a:p>
            <a:pPr marL="64008" indent="0" algn="just">
              <a:spcBef>
                <a:spcPts val="600"/>
              </a:spcBef>
              <a:buNone/>
            </a:pPr>
            <a:r>
              <a:rPr lang="ru-RU" sz="11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Результаты: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 вышеперечисленных условиях ежегодный денежный поток по проекту </a:t>
            </a: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составит 1,09 млн. руб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Срок окупаемости проекта дисконтированный – </a:t>
            </a: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2,42 года (29 месяцев).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Точка безубыточности – </a:t>
            </a:r>
            <a:r>
              <a:rPr lang="ru-RU" sz="105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39%</a:t>
            </a:r>
            <a:r>
              <a:rPr lang="ru-RU" sz="10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ВЫВОДЫ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976664"/>
          </a:xfrm>
        </p:spPr>
        <p:txBody>
          <a:bodyPr>
            <a:noAutofit/>
          </a:bodyPr>
          <a:lstStyle/>
          <a:p>
            <a:pPr marL="64008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Актуальность инвестиций с точки зрения рынка: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 точки зрения рынка данный проект эффективен по причине растущего спроса на услуги коммерческой медицины в сфере лечения опорно-двигательного аппарата. Это связано с тем, что:</a:t>
            </a:r>
          </a:p>
          <a:p>
            <a:pPr marL="900000" lvl="0" algn="just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Различными болезнями опорно-двигательного аппарата страдает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80% 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населения. Причем большинство – трудоспособного возраста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от 30 до 50 лет.</a:t>
            </a:r>
          </a:p>
          <a:p>
            <a:pPr marL="900000" lvl="0" algn="just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Общая динамика болезней опорно-двигательного аппарата в России с конца 20 века возрастает с каждым десятилетием приблизительно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30%.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Рынок коммерческой медицины демонстрирует стабильный рост за последние несколько лет, его объем составляет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216 млрд. руб.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и стабильно увеличивается из года в год.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Целевая аудитория проекта – люди трудоспособного возраста и люди старше трудоспособного возраста, данная группа составляет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84,4%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всего населения России.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последнее десятилетие появляется все больше видов физиотерапии, направленной на восстановление ОДА.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Комплексный подход к лечению дает максимальный шанс на успех и полное выздоровление.</a:t>
            </a:r>
            <a:endParaRPr lang="ru-RU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64008" lv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Сравнение бизнес моделей: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Можно выделить 4 основных формата клиник по лечению позвоночника:</a:t>
            </a:r>
          </a:p>
          <a:p>
            <a:pPr marL="1224000"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Крупные федеральные медицинские центры с филиалами в регионах</a:t>
            </a:r>
          </a:p>
          <a:p>
            <a:pPr marL="1224000"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Региональные сети и крупные клиники</a:t>
            </a:r>
          </a:p>
          <a:p>
            <a:pPr marL="1224000"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Небольшие местные клиники</a:t>
            </a:r>
          </a:p>
          <a:p>
            <a:pPr marL="1224000" lvl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Кабинеты физиотерапии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Наиболее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простым в реализации и наименее затратным 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плане инвестиций является именно </a:t>
            </a:r>
            <a:r>
              <a:rPr lang="ru-RU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кабинет лечения заболеваний позвоночника, рассмотренный в данном проекте</a:t>
            </a: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26236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7309" y="1412776"/>
            <a:ext cx="8568952" cy="2664296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Таким образом, проект не требует больших инвестиционных вложений, реализовать его возможно в любом городе с населением от 500 тыс. человек, окупается данный проект в течение одного года, после чего будет приносить инвестору стабильный ежегодный доход в размере</a:t>
            </a:r>
            <a:r>
              <a:rPr lang="ru-RU" sz="2400" dirty="0">
                <a:solidFill>
                  <a:srgbClr val="33CC33"/>
                </a:solidFill>
              </a:rPr>
              <a:t> </a:t>
            </a:r>
            <a:br>
              <a:rPr lang="ru-RU" sz="2400" dirty="0">
                <a:solidFill>
                  <a:srgbClr val="33CC33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4,5 млн.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342" y="6453336"/>
            <a:ext cx="8743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* Более подробная информация о финансовых показателях представлена в финансовой модели.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218387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8720" y="1412776"/>
            <a:ext cx="8604448" cy="4357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запуска медицинского кабинета с двумя аппаратами </a:t>
            </a:r>
            <a:r>
              <a:rPr lang="en-US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ORMED </a:t>
            </a:r>
            <a:r>
              <a:rPr lang="ru-RU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(«Профессионал» и «</a:t>
            </a:r>
            <a:r>
              <a:rPr lang="ru-RU" sz="2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Акварелакс</a:t>
            </a:r>
            <a:r>
              <a:rPr lang="ru-RU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») потребуется около </a:t>
            </a:r>
            <a:r>
              <a:rPr lang="ru-RU" sz="2200" b="1" dirty="0">
                <a:solidFill>
                  <a:schemeClr val="bg1"/>
                </a:solidFill>
              </a:rPr>
              <a:t>2,04 млн. руб.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включая средства на покрытие кассовых разрывов, в том числе:</a:t>
            </a: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покупку оборудования  – </a:t>
            </a:r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1 071,3 тыс. руб.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; </a:t>
            </a: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ремонт помещения – </a:t>
            </a:r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300 тыс. руб.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рекламу – </a:t>
            </a:r>
            <a:r>
              <a:rPr lang="ru-RU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250 тыс. руб. </a:t>
            </a:r>
          </a:p>
          <a:p>
            <a:pPr algn="just">
              <a:lnSpc>
                <a:spcPct val="125000"/>
              </a:lnSpc>
            </a:pP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 можно запустить </a:t>
            </a:r>
            <a:r>
              <a:rPr lang="ru-RU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 2 месяца</a:t>
            </a:r>
            <a:r>
              <a:rPr lang="ru-RU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 Требуемая площадь помещения составит </a:t>
            </a:r>
            <a:r>
              <a:rPr lang="ru-RU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40 м</a:t>
            </a:r>
            <a:r>
              <a:rPr lang="ru-RU" sz="2200" b="1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Инвестиционный план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2702231"/>
              </p:ext>
            </p:extLst>
          </p:nvPr>
        </p:nvGraphicFramePr>
        <p:xfrm>
          <a:off x="467544" y="1268760"/>
          <a:ext cx="8280919" cy="5256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7675">
                  <a:extLst>
                    <a:ext uri="{9D8B030D-6E8A-4147-A177-3AD203B41FA5}">
                      <a16:colId xmlns:a16="http://schemas.microsoft.com/office/drawing/2014/main" xmlns="" val="2820935923"/>
                    </a:ext>
                  </a:extLst>
                </a:gridCol>
                <a:gridCol w="1087748">
                  <a:extLst>
                    <a:ext uri="{9D8B030D-6E8A-4147-A177-3AD203B41FA5}">
                      <a16:colId xmlns:a16="http://schemas.microsoft.com/office/drawing/2014/main" xmlns="" val="4136254349"/>
                    </a:ext>
                  </a:extLst>
                </a:gridCol>
                <a:gridCol w="1087748">
                  <a:extLst>
                    <a:ext uri="{9D8B030D-6E8A-4147-A177-3AD203B41FA5}">
                      <a16:colId xmlns:a16="http://schemas.microsoft.com/office/drawing/2014/main" xmlns="" val="3063266279"/>
                    </a:ext>
                  </a:extLst>
                </a:gridCol>
                <a:gridCol w="1087748">
                  <a:extLst>
                    <a:ext uri="{9D8B030D-6E8A-4147-A177-3AD203B41FA5}">
                      <a16:colId xmlns:a16="http://schemas.microsoft.com/office/drawing/2014/main" xmlns="" val="2604363450"/>
                    </a:ext>
                  </a:extLst>
                </a:gridCol>
              </a:tblGrid>
              <a:tr h="5963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Инвестиционный план, руб.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мес.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мес.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 мес.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1593957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Покупка комплекса "</a:t>
                      </a:r>
                      <a:r>
                        <a:rPr lang="ru-RU" sz="1600" u="none" strike="noStrike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Ормед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-Профессионал"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493 500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6459566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Покупка аппарата "</a:t>
                      </a:r>
                      <a:r>
                        <a:rPr lang="ru-RU" sz="1600" u="none" strike="noStrike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Ормед-Акварелакс</a:t>
                      </a:r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"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577 800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3032424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Обучение персонала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2143428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Расходные материалы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900092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Ремонт помещения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4995494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Лицензии, регистрация </a:t>
                      </a:r>
                      <a:r>
                        <a:rPr lang="ru-RU" sz="1600" u="none" strike="noStrike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юр.лица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1350281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Программное обеспечение и оргтехника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1161505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Резервный фонд на непредвиденные расходы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8344578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Аренда помещения первые 2 месяца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5845682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60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Реклама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-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365272"/>
                  </a:ext>
                </a:extLst>
              </a:tr>
              <a:tr h="573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173 000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1 867 300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4326644"/>
                  </a:ext>
                </a:extLst>
              </a:tr>
              <a:tr h="415243"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ru-RU" sz="1400" i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Оборотные средства (покрытие кассовых разрывов)</a:t>
                      </a:r>
                      <a:endParaRPr lang="ru-RU" sz="1400" b="0" i="1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-</a:t>
                      </a:r>
                      <a:endParaRPr lang="ru-RU" sz="1400" b="0" i="1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-</a:t>
                      </a:r>
                      <a:endParaRPr lang="ru-RU" sz="1400" b="0" i="1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60 000</a:t>
                      </a:r>
                      <a:endParaRPr lang="ru-RU" sz="1400" b="0" i="1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7440784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Инвестиционный план</a:t>
            </a:r>
          </a:p>
        </p:txBody>
      </p:sp>
    </p:spTree>
    <p:extLst>
      <p:ext uri="{BB962C8B-B14F-4D97-AF65-F5344CB8AC3E}">
        <p14:creationId xmlns:p14="http://schemas.microsoft.com/office/powerpoint/2010/main" xmlns="" val="120529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C0ACF5A-8AD5-4DE3-B998-74B48A327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77578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Century Gothic" panose="020B0502020202020204" pitchFamily="34" charset="0"/>
              <a:buChar char="►"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открытия кабинета потребуется арендовать помещение площадью 40-50 м</a:t>
            </a:r>
            <a:r>
              <a:rPr lang="ru-RU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Century Gothic" panose="020B0502020202020204" pitchFamily="34" charset="0"/>
              <a:buChar char="►"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среднем стоимость аренды такого помещения составляет около 50 тыс. руб. в месяц.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Century Gothic" panose="020B0502020202020204" pitchFamily="34" charset="0"/>
              <a:buChar char="►"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Требования к помещению:</a:t>
            </a:r>
          </a:p>
          <a:p>
            <a:pPr marL="957150" indent="-342900" algn="just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Естественное освещение;</a:t>
            </a:r>
          </a:p>
          <a:p>
            <a:pPr marL="957150" indent="-342900" algn="just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у окон форточек и защиты от солнечных лучей (жалюзи);</a:t>
            </a:r>
          </a:p>
          <a:p>
            <a:pPr marL="957150" indent="-342900" algn="just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настенных и переносных светильников;</a:t>
            </a:r>
          </a:p>
          <a:p>
            <a:pPr marL="957150" indent="-342900" algn="just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Холодная и горячая вода;</a:t>
            </a:r>
          </a:p>
          <a:p>
            <a:pPr marL="957150" indent="-342900" algn="just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Ежемесячная генеральная уборка;</a:t>
            </a:r>
          </a:p>
          <a:p>
            <a:pPr marL="957150" indent="-342900" algn="just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Ежегодный косметический ремонт.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Требования к помещению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257175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1B9CECE-218D-44BA-905B-F52D5F03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7456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открытия медицинского кабинета требуется лицензия на осуществление медицинской деятельности, выдаваемая Федеральной службой по надзору в области здравоохранения. Множество организаций оказывают помощь в получении лицензии. Медицинская лицензия «под ключ» стоит от 50 до 100 тыс. руб.</a:t>
            </a:r>
          </a:p>
          <a:p>
            <a:pPr algn="just">
              <a:buClr>
                <a:srgbClr val="FF0000"/>
              </a:buClr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Регистрация юридического лица – ООО, стоимость регистрации «под ключ» – от 10 до 20 тыс. руб.</a:t>
            </a:r>
          </a:p>
          <a:p>
            <a:pPr algn="just">
              <a:buClr>
                <a:srgbClr val="FF0000"/>
              </a:buClr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Регистрация юридического адреса – от 10 до 20 тыс. руб.</a:t>
            </a:r>
          </a:p>
          <a:p>
            <a:pPr algn="just">
              <a:buClr>
                <a:srgbClr val="FF0000"/>
              </a:buClr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Аудит и заключения СЭС и Госпожнадзора «под ключ» – от 15 до 20 тыс. руб.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20722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13B597D-BC3C-40D6-8459-278BDDCF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603"/>
            <a:ext cx="8075240" cy="2664296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</a:pPr>
            <a:r>
              <a:rPr lang="ru-RU" sz="2000" dirty="0">
                <a:solidFill>
                  <a:schemeClr val="bg1"/>
                </a:solidFill>
              </a:rPr>
              <a:t>Сочетает в себе все лучшие качества зарубежного оборудования.</a:t>
            </a:r>
          </a:p>
          <a:p>
            <a:pPr algn="just">
              <a:buClr>
                <a:srgbClr val="FF0000"/>
              </a:buClr>
            </a:pPr>
            <a:r>
              <a:rPr lang="ru-RU" sz="2000" dirty="0">
                <a:solidFill>
                  <a:schemeClr val="bg1"/>
                </a:solidFill>
              </a:rPr>
              <a:t>Широкий спект</a:t>
            </a:r>
            <a:r>
              <a:rPr lang="ru-RU" dirty="0">
                <a:solidFill>
                  <a:schemeClr val="bg1"/>
                </a:solidFill>
              </a:rPr>
              <a:t>р применения.</a:t>
            </a:r>
            <a:endParaRPr lang="ru-RU" sz="2000" dirty="0">
              <a:solidFill>
                <a:schemeClr val="bg1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ru-RU" sz="2000" dirty="0">
                <a:solidFill>
                  <a:schemeClr val="bg1"/>
                </a:solidFill>
              </a:rPr>
              <a:t>Высокотехнологичный комплекс по лечению боли в спине.</a:t>
            </a:r>
          </a:p>
          <a:p>
            <a:pPr algn="just">
              <a:buClr>
                <a:srgbClr val="FF0000"/>
              </a:buClr>
            </a:pPr>
            <a:r>
              <a:rPr lang="ru-RU" sz="2000" dirty="0">
                <a:solidFill>
                  <a:schemeClr val="bg1"/>
                </a:solidFill>
              </a:rPr>
              <a:t>Собственный сервис и 12 месяцев гарантии на оборудование.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Оборудование </a:t>
            </a:r>
            <a:r>
              <a:rPr lang="en-US" i="1" dirty="0"/>
              <a:t>ORMED</a:t>
            </a:r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149080"/>
            <a:ext cx="3600400" cy="2400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150746"/>
            <a:ext cx="3750416" cy="2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83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7584F0-141E-4DFE-B629-8C1716DED4F6}"/>
              </a:ext>
            </a:extLst>
          </p:cNvPr>
          <p:cNvSpPr/>
          <p:nvPr/>
        </p:nvSpPr>
        <p:spPr>
          <a:xfrm>
            <a:off x="267445" y="620688"/>
            <a:ext cx="86961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Доходы по проекту формируют:</a:t>
            </a:r>
          </a:p>
          <a:p>
            <a:pPr marL="465750" indent="-28575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Процедуры на аппарате «</a:t>
            </a:r>
            <a:r>
              <a:rPr lang="ru-RU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Ормед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-Профессионал»</a:t>
            </a:r>
          </a:p>
          <a:p>
            <a:pPr marL="465750" indent="-28575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Процедуры на аппарате «</a:t>
            </a:r>
            <a:r>
              <a:rPr lang="ru-RU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Ормед-Акварелакс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»</a:t>
            </a:r>
          </a:p>
          <a:p>
            <a:pPr marL="465750" indent="-285750"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врача</a:t>
            </a:r>
          </a:p>
          <a:p>
            <a:pPr marL="180000" algn="just">
              <a:spcBef>
                <a:spcPts val="600"/>
              </a:spcBef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Режим работы кабинета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24 дня в мес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80000" algn="just"/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Врач работает 3 дня в неделю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8 часов.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Количество консультаций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12 в день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(144 в мес.),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стоимость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1000 руб.</a:t>
            </a:r>
          </a:p>
          <a:p>
            <a:pPr marL="180000" algn="just"/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Количество процедур на комплексе «</a:t>
            </a:r>
            <a:r>
              <a:rPr lang="ru-RU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Ормед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-Профессионал»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12 в день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(288 в мес.), стоимость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1000 руб.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на «</a:t>
            </a:r>
            <a:r>
              <a:rPr lang="ru-RU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Ормед-Акварелакс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»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12 в день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(288 в мес.).,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стоимость –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800 руб. </a:t>
            </a:r>
            <a:r>
              <a:rPr lang="ru-RU" sz="1400" dirty="0">
                <a:solidFill>
                  <a:schemeClr val="bg1"/>
                </a:solidFill>
              </a:rPr>
              <a:t>Процедуры проводит медсестра.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Структура поступлений: </a:t>
            </a:r>
          </a:p>
          <a:p>
            <a:pPr marL="261938" algn="just"/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 консультаций врача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22% или 0,98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млн. в год.</a:t>
            </a:r>
          </a:p>
          <a:p>
            <a:pPr marL="261938" algn="just"/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 аппаратов – 43% и 35%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или 1,96 и 1,57 </a:t>
            </a: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млн. в год (соответственно).</a:t>
            </a:r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040E141-9218-4B95-941F-2DC25B41F58B}"/>
              </a:ext>
            </a:extLst>
          </p:cNvPr>
          <p:cNvSpPr/>
          <p:nvPr/>
        </p:nvSpPr>
        <p:spPr>
          <a:xfrm>
            <a:off x="1907704" y="6572655"/>
            <a:ext cx="58326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solidFill>
                  <a:schemeClr val="accent1">
                    <a:lumMod val="50000"/>
                  </a:schemeClr>
                </a:solidFill>
              </a:rPr>
              <a:t>На диаграммах представлена структура поступлений по проекту в год.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Анализ доходов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1394556"/>
              </p:ext>
            </p:extLst>
          </p:nvPr>
        </p:nvGraphicFramePr>
        <p:xfrm>
          <a:off x="421591" y="4161969"/>
          <a:ext cx="4026686" cy="257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8926288"/>
              </p:ext>
            </p:extLst>
          </p:nvPr>
        </p:nvGraphicFramePr>
        <p:xfrm>
          <a:off x="4702017" y="4161969"/>
          <a:ext cx="4130546" cy="245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BBCC77C-778D-43FF-87C8-DEFE00FE3B29}"/>
              </a:ext>
            </a:extLst>
          </p:cNvPr>
          <p:cNvSpPr/>
          <p:nvPr/>
        </p:nvSpPr>
        <p:spPr>
          <a:xfrm>
            <a:off x="5915365" y="1484784"/>
            <a:ext cx="3223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рынка характерна сезонность – спад спроса в летние месяцы, что отражает загрузка кабинета.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A7CB0F-D340-4470-9058-0D59FC5C0F8E}"/>
              </a:ext>
            </a:extLst>
          </p:cNvPr>
          <p:cNvSpPr/>
          <p:nvPr/>
        </p:nvSpPr>
        <p:spPr>
          <a:xfrm>
            <a:off x="5876031" y="4084157"/>
            <a:ext cx="3088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Объем продаж в </a:t>
            </a: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летние</a:t>
            </a: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месяцы составит порядка </a:t>
            </a:r>
            <a:b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300 тыс. руб</a:t>
            </a: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., </a:t>
            </a:r>
            <a:b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осенне-зимний</a:t>
            </a: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период – </a:t>
            </a: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365-465</a:t>
            </a:r>
            <a:r>
              <a:rPr lang="ru-RU" sz="15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тыс. руб.</a:t>
            </a:r>
          </a:p>
          <a:p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Годовой доход – </a:t>
            </a:r>
            <a:r>
              <a:rPr lang="ru-RU" sz="1500" b="1" dirty="0">
                <a:solidFill>
                  <a:srgbClr val="FF0000"/>
                </a:solidFill>
              </a:rPr>
              <a:t>4,5 млн. руб.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C29F51-C0D9-4FA8-A72E-6E73175A9CC9}"/>
              </a:ext>
            </a:extLst>
          </p:cNvPr>
          <p:cNvSpPr/>
          <p:nvPr/>
        </p:nvSpPr>
        <p:spPr>
          <a:xfrm>
            <a:off x="82716" y="6595083"/>
            <a:ext cx="58326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solidFill>
                  <a:schemeClr val="accent1">
                    <a:lumMod val="50000"/>
                  </a:schemeClr>
                </a:solidFill>
              </a:rPr>
              <a:t>На диаграммах представлена динамика поступлений кабинета с учетом фактора сезонности спроса.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/>
            <a:r>
              <a:rPr lang="ru-RU" i="1" dirty="0"/>
              <a:t>Анализ доходов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8578848"/>
              </p:ext>
            </p:extLst>
          </p:nvPr>
        </p:nvGraphicFramePr>
        <p:xfrm>
          <a:off x="210303" y="762496"/>
          <a:ext cx="5705061" cy="266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7172147"/>
              </p:ext>
            </p:extLst>
          </p:nvPr>
        </p:nvGraphicFramePr>
        <p:xfrm>
          <a:off x="210302" y="3429000"/>
          <a:ext cx="5585834" cy="303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6631875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2132</Words>
  <Application>Microsoft Office PowerPoint</Application>
  <PresentationFormat>Экран (4:3)</PresentationFormat>
  <Paragraphs>386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Сектор</vt:lpstr>
      <vt:lpstr>Слайд 1</vt:lpstr>
      <vt:lpstr>Концепция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2014-11-28T05:40:03Z</dcterms:created>
  <dcterms:modified xsi:type="dcterms:W3CDTF">2020-06-22T12:08:04Z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